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60" r:id="rId4"/>
    <p:sldId id="262" r:id="rId5"/>
    <p:sldId id="263" r:id="rId6"/>
    <p:sldId id="259" r:id="rId7"/>
    <p:sldId id="267" r:id="rId8"/>
    <p:sldId id="266" r:id="rId9"/>
    <p:sldId id="257" r:id="rId10"/>
    <p:sldId id="261" r:id="rId11"/>
    <p:sldId id="264" r:id="rId12"/>
    <p:sldId id="265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mielewska Ewelina ec62859" initials="CEe" lastIdx="1" clrIdx="0">
    <p:extLst>
      <p:ext uri="{19B8F6BF-5375-455C-9EA6-DF929625EA0E}">
        <p15:presenceInfo xmlns:p15="http://schemas.microsoft.com/office/powerpoint/2012/main" userId="S::ec62859@aps.edu.pl::121f1f65-eb70-4b65-95de-b454650734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69BFC3-8FD9-4577-B6B2-0DDE07FD9444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80D9617-094F-4610-ADF7-4EE78D332D7E}">
      <dgm:prSet/>
      <dgm:spPr/>
      <dgm:t>
        <a:bodyPr/>
        <a:lstStyle/>
        <a:p>
          <a:r>
            <a:rPr lang="pl-PL" dirty="0"/>
            <a:t>Kto to: czarne, wąsate.</a:t>
          </a:r>
          <a:br>
            <a:rPr lang="pl-PL" dirty="0"/>
          </a:br>
          <a:r>
            <a:rPr lang="pl-PL" dirty="0"/>
            <a:t>W futrze zimą i latem.</a:t>
          </a:r>
          <a:br>
            <a:rPr lang="pl-PL" dirty="0"/>
          </a:br>
          <a:r>
            <a:rPr lang="pl-PL" dirty="0"/>
            <a:t>Lubią mroźną pogodę,</a:t>
          </a:r>
          <a:br>
            <a:rPr lang="pl-PL" dirty="0"/>
          </a:br>
          <a:r>
            <a:rPr lang="pl-PL" dirty="0"/>
            <a:t>łowią ryby pod lodem. </a:t>
          </a:r>
          <a:r>
            <a:rPr lang="pl-PL" i="1" dirty="0"/>
            <a:t>(foka)</a:t>
          </a:r>
          <a:endParaRPr lang="en-US" i="1" dirty="0"/>
        </a:p>
      </dgm:t>
    </dgm:pt>
    <dgm:pt modelId="{AEEAFBF7-CF3F-4F81-9416-E80C76972EF4}" type="parTrans" cxnId="{A1B06DA2-7CB3-485A-8908-B67010E12CB0}">
      <dgm:prSet/>
      <dgm:spPr/>
      <dgm:t>
        <a:bodyPr/>
        <a:lstStyle/>
        <a:p>
          <a:endParaRPr lang="en-US"/>
        </a:p>
      </dgm:t>
    </dgm:pt>
    <dgm:pt modelId="{5DB710F0-E7B2-43DF-BFF6-CDA1E6F91619}" type="sibTrans" cxnId="{A1B06DA2-7CB3-485A-8908-B67010E12CB0}">
      <dgm:prSet/>
      <dgm:spPr/>
      <dgm:t>
        <a:bodyPr/>
        <a:lstStyle/>
        <a:p>
          <a:endParaRPr lang="en-US"/>
        </a:p>
      </dgm:t>
    </dgm:pt>
    <dgm:pt modelId="{4266DB52-3360-4B73-8A6B-4064B2DE5FAF}">
      <dgm:prSet/>
      <dgm:spPr/>
      <dgm:t>
        <a:bodyPr/>
        <a:lstStyle/>
        <a:p>
          <a:r>
            <a:rPr lang="pl-PL" dirty="0"/>
            <a:t>W głębinach mórz i oceanów</a:t>
          </a:r>
          <a:br>
            <a:rPr lang="pl-PL" dirty="0"/>
          </a:br>
          <a:r>
            <a:rPr lang="pl-PL" dirty="0"/>
            <a:t>już wiele razy ją widziano.</a:t>
          </a:r>
          <a:br>
            <a:rPr lang="pl-PL" dirty="0"/>
          </a:br>
          <a:r>
            <a:rPr lang="pl-PL" dirty="0"/>
            <a:t>Mówią, że dziwnym jest stworzeniem,</a:t>
          </a:r>
          <a:br>
            <a:rPr lang="pl-PL" dirty="0"/>
          </a:br>
          <a:r>
            <a:rPr lang="pl-PL" dirty="0"/>
            <a:t>bo ma aż osiem długich ramion. </a:t>
          </a:r>
          <a:r>
            <a:rPr lang="pl-PL" i="1" dirty="0"/>
            <a:t>(ośmiornica)</a:t>
          </a:r>
          <a:endParaRPr lang="en-US" i="1" dirty="0"/>
        </a:p>
      </dgm:t>
    </dgm:pt>
    <dgm:pt modelId="{43BCBF1D-A9EF-46F1-9087-814E8B3B8F03}" type="parTrans" cxnId="{A9C3EDD3-280C-4DAF-859E-2077C5CEFB0A}">
      <dgm:prSet/>
      <dgm:spPr/>
      <dgm:t>
        <a:bodyPr/>
        <a:lstStyle/>
        <a:p>
          <a:endParaRPr lang="en-US"/>
        </a:p>
      </dgm:t>
    </dgm:pt>
    <dgm:pt modelId="{D8B3D312-DFFA-4F0A-9EDF-0C244AFBF9FA}" type="sibTrans" cxnId="{A9C3EDD3-280C-4DAF-859E-2077C5CEFB0A}">
      <dgm:prSet/>
      <dgm:spPr/>
      <dgm:t>
        <a:bodyPr/>
        <a:lstStyle/>
        <a:p>
          <a:endParaRPr lang="en-US"/>
        </a:p>
      </dgm:t>
    </dgm:pt>
    <dgm:pt modelId="{94CC111C-67E0-405B-B72C-CCB88AAF1B8D}">
      <dgm:prSet/>
      <dgm:spPr/>
      <dgm:t>
        <a:bodyPr/>
        <a:lstStyle/>
        <a:p>
          <a:r>
            <a:rPr lang="pl-PL" dirty="0"/>
            <a:t>Pancerz go chroni z każdej strony</a:t>
          </a:r>
          <a:br>
            <a:rPr lang="pl-PL" dirty="0"/>
          </a:br>
          <a:r>
            <a:rPr lang="pl-PL" dirty="0"/>
            <a:t>i tak, jak jego kuzyn rak.</a:t>
          </a:r>
          <a:br>
            <a:rPr lang="pl-PL" dirty="0"/>
          </a:br>
          <a:r>
            <a:rPr lang="pl-PL" dirty="0"/>
            <a:t>Jest w ostre szczypce uzbrojony,</a:t>
          </a:r>
          <a:br>
            <a:rPr lang="pl-PL" dirty="0"/>
          </a:br>
          <a:r>
            <a:rPr lang="pl-PL" dirty="0"/>
            <a:t>lecz chodzi bokiem, a nie wspak. </a:t>
          </a:r>
          <a:r>
            <a:rPr lang="pl-PL" i="1" dirty="0"/>
            <a:t>(krab) </a:t>
          </a:r>
          <a:endParaRPr lang="en-US" i="1" dirty="0"/>
        </a:p>
      </dgm:t>
    </dgm:pt>
    <dgm:pt modelId="{B1D443A2-6307-4DFF-BA51-31004877EB92}" type="parTrans" cxnId="{0C84125E-1CE5-4999-9122-0D31EC3F1819}">
      <dgm:prSet/>
      <dgm:spPr/>
      <dgm:t>
        <a:bodyPr/>
        <a:lstStyle/>
        <a:p>
          <a:endParaRPr lang="en-US"/>
        </a:p>
      </dgm:t>
    </dgm:pt>
    <dgm:pt modelId="{C337DD86-0EDC-4E53-9AC1-CDD8BFEDF407}" type="sibTrans" cxnId="{0C84125E-1CE5-4999-9122-0D31EC3F1819}">
      <dgm:prSet/>
      <dgm:spPr/>
      <dgm:t>
        <a:bodyPr/>
        <a:lstStyle/>
        <a:p>
          <a:endParaRPr lang="en-US"/>
        </a:p>
      </dgm:t>
    </dgm:pt>
    <dgm:pt modelId="{D58CC230-E51C-4CBF-86FE-FC7364A8BFEA}">
      <dgm:prSet/>
      <dgm:spPr/>
      <dgm:t>
        <a:bodyPr/>
        <a:lstStyle/>
        <a:p>
          <a:r>
            <a:rPr lang="pl-PL" dirty="0"/>
            <a:t>Łuską są pokryte</a:t>
          </a:r>
          <a:br>
            <a:rPr lang="pl-PL" dirty="0"/>
          </a:br>
          <a:r>
            <a:rPr lang="pl-PL" dirty="0"/>
            <a:t>od nosa po ogon.</a:t>
          </a:r>
          <a:br>
            <a:rPr lang="pl-PL" dirty="0"/>
          </a:br>
          <a:r>
            <a:rPr lang="pl-PL" dirty="0"/>
            <a:t>Pod wodą pływają,</a:t>
          </a:r>
          <a:br>
            <a:rPr lang="pl-PL" dirty="0"/>
          </a:br>
          <a:r>
            <a:rPr lang="pl-PL" dirty="0"/>
            <a:t>więc mówić nie mogą. </a:t>
          </a:r>
          <a:r>
            <a:rPr lang="pl-PL" i="1" dirty="0"/>
            <a:t>(ryby)</a:t>
          </a:r>
          <a:endParaRPr lang="en-US" i="1" dirty="0"/>
        </a:p>
      </dgm:t>
    </dgm:pt>
    <dgm:pt modelId="{26AED1B3-EC6D-4EAB-90E2-733257655491}" type="parTrans" cxnId="{4F48E765-FBAB-4CC4-A419-4EDAE722DC27}">
      <dgm:prSet/>
      <dgm:spPr/>
      <dgm:t>
        <a:bodyPr/>
        <a:lstStyle/>
        <a:p>
          <a:endParaRPr lang="en-US"/>
        </a:p>
      </dgm:t>
    </dgm:pt>
    <dgm:pt modelId="{2479C514-464E-41CB-85E3-665DD5DDA7EC}" type="sibTrans" cxnId="{4F48E765-FBAB-4CC4-A419-4EDAE722DC27}">
      <dgm:prSet/>
      <dgm:spPr/>
      <dgm:t>
        <a:bodyPr/>
        <a:lstStyle/>
        <a:p>
          <a:endParaRPr lang="en-US"/>
        </a:p>
      </dgm:t>
    </dgm:pt>
    <dgm:pt modelId="{3E151375-E7EB-4E0D-A8A2-690C43E5BA80}">
      <dgm:prSet/>
      <dgm:spPr/>
      <dgm:t>
        <a:bodyPr/>
        <a:lstStyle/>
        <a:p>
          <a:r>
            <a:rPr lang="pl-PL" b="0" i="0" dirty="0"/>
            <a:t>To największe zwierzę świata,</a:t>
          </a:r>
          <a:r>
            <a:rPr lang="pl-PL" dirty="0"/>
            <a:t/>
          </a:r>
          <a:br>
            <a:rPr lang="pl-PL" dirty="0"/>
          </a:br>
          <a:r>
            <a:rPr lang="pl-PL" b="0" i="0" dirty="0"/>
            <a:t>wiedzie wodny życia tryb.</a:t>
          </a:r>
          <a:r>
            <a:rPr lang="pl-PL" dirty="0"/>
            <a:t/>
          </a:r>
          <a:br>
            <a:rPr lang="pl-PL" dirty="0"/>
          </a:br>
          <a:r>
            <a:rPr lang="pl-PL" b="0" i="0" dirty="0"/>
            <a:t>I choć rybą nie jest wcale,</a:t>
          </a:r>
          <a:r>
            <a:rPr lang="pl-PL" dirty="0"/>
            <a:t/>
          </a:r>
          <a:br>
            <a:rPr lang="pl-PL" dirty="0"/>
          </a:br>
          <a:r>
            <a:rPr lang="pl-PL" b="0" i="0" dirty="0"/>
            <a:t>ma w swej nazwie wiele ryb. </a:t>
          </a:r>
          <a:r>
            <a:rPr lang="pl-PL" b="0" i="1" dirty="0"/>
            <a:t>(wieloryb)</a:t>
          </a:r>
          <a:endParaRPr lang="en-US" i="1" dirty="0"/>
        </a:p>
      </dgm:t>
    </dgm:pt>
    <dgm:pt modelId="{2B4CC5EB-4CDD-40D4-9C7B-CB54C05BE97C}" type="parTrans" cxnId="{1B8591B2-9E3A-49EF-A612-11125229A752}">
      <dgm:prSet/>
      <dgm:spPr/>
      <dgm:t>
        <a:bodyPr/>
        <a:lstStyle/>
        <a:p>
          <a:endParaRPr lang="pl-PL"/>
        </a:p>
      </dgm:t>
    </dgm:pt>
    <dgm:pt modelId="{E7ECDFAC-7A7F-4A57-86C4-094D1AFC967B}" type="sibTrans" cxnId="{1B8591B2-9E3A-49EF-A612-11125229A752}">
      <dgm:prSet/>
      <dgm:spPr/>
      <dgm:t>
        <a:bodyPr/>
        <a:lstStyle/>
        <a:p>
          <a:endParaRPr lang="pl-PL"/>
        </a:p>
      </dgm:t>
    </dgm:pt>
    <dgm:pt modelId="{B330FA00-D660-4CBE-9080-15ABE97EC6FB}" type="pres">
      <dgm:prSet presAssocID="{7169BFC3-8FD9-4577-B6B2-0DDE07FD944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31315AD-0722-4DA9-BB4A-0F73463DFFB6}" type="pres">
      <dgm:prSet presAssocID="{580D9617-094F-4610-ADF7-4EE78D332D7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325B25E-B1EA-43E1-AB80-A004185B800E}" type="pres">
      <dgm:prSet presAssocID="{5DB710F0-E7B2-43DF-BFF6-CDA1E6F91619}" presName="sibTrans" presStyleCnt="0"/>
      <dgm:spPr/>
    </dgm:pt>
    <dgm:pt modelId="{FCA914B7-8CAE-4EC6-B858-A1EC7F77AAC5}" type="pres">
      <dgm:prSet presAssocID="{3E151375-E7EB-4E0D-A8A2-690C43E5BA8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A3CA81E-AE15-4DC7-80D0-B859F6EAB02D}" type="pres">
      <dgm:prSet presAssocID="{E7ECDFAC-7A7F-4A57-86C4-094D1AFC967B}" presName="sibTrans" presStyleCnt="0"/>
      <dgm:spPr/>
    </dgm:pt>
    <dgm:pt modelId="{E7D7ED2A-7DF1-4863-B97B-A593319283D0}" type="pres">
      <dgm:prSet presAssocID="{4266DB52-3360-4B73-8A6B-4064B2DE5FA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8FC36E9-F09D-420F-8919-277061D27ACC}" type="pres">
      <dgm:prSet presAssocID="{D8B3D312-DFFA-4F0A-9EDF-0C244AFBF9FA}" presName="sibTrans" presStyleCnt="0"/>
      <dgm:spPr/>
    </dgm:pt>
    <dgm:pt modelId="{74507ECE-B65D-4BBF-AF4E-26B658E99444}" type="pres">
      <dgm:prSet presAssocID="{94CC111C-67E0-405B-B72C-CCB88AAF1B8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B8FF1F9-F416-47B4-9ABE-A4F855A36196}" type="pres">
      <dgm:prSet presAssocID="{C337DD86-0EDC-4E53-9AC1-CDD8BFEDF407}" presName="sibTrans" presStyleCnt="0"/>
      <dgm:spPr/>
    </dgm:pt>
    <dgm:pt modelId="{693E3B35-E879-4F10-8F3F-5A142BEF4527}" type="pres">
      <dgm:prSet presAssocID="{D58CC230-E51C-4CBF-86FE-FC7364A8BFE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1B06DA2-7CB3-485A-8908-B67010E12CB0}" srcId="{7169BFC3-8FD9-4577-B6B2-0DDE07FD9444}" destId="{580D9617-094F-4610-ADF7-4EE78D332D7E}" srcOrd="0" destOrd="0" parTransId="{AEEAFBF7-CF3F-4F81-9416-E80C76972EF4}" sibTransId="{5DB710F0-E7B2-43DF-BFF6-CDA1E6F91619}"/>
    <dgm:cxn modelId="{61D67420-4711-40F7-883D-71624CE30AD7}" type="presOf" srcId="{D58CC230-E51C-4CBF-86FE-FC7364A8BFEA}" destId="{693E3B35-E879-4F10-8F3F-5A142BEF4527}" srcOrd="0" destOrd="0" presId="urn:microsoft.com/office/officeart/2005/8/layout/default"/>
    <dgm:cxn modelId="{4340EA4A-D9B2-461D-A04B-A06002921F39}" type="presOf" srcId="{4266DB52-3360-4B73-8A6B-4064B2DE5FAF}" destId="{E7D7ED2A-7DF1-4863-B97B-A593319283D0}" srcOrd="0" destOrd="0" presId="urn:microsoft.com/office/officeart/2005/8/layout/default"/>
    <dgm:cxn modelId="{4BE755F7-656A-4A56-87CC-DACB8CE9BAF7}" type="presOf" srcId="{3E151375-E7EB-4E0D-A8A2-690C43E5BA80}" destId="{FCA914B7-8CAE-4EC6-B858-A1EC7F77AAC5}" srcOrd="0" destOrd="0" presId="urn:microsoft.com/office/officeart/2005/8/layout/default"/>
    <dgm:cxn modelId="{0C84125E-1CE5-4999-9122-0D31EC3F1819}" srcId="{7169BFC3-8FD9-4577-B6B2-0DDE07FD9444}" destId="{94CC111C-67E0-405B-B72C-CCB88AAF1B8D}" srcOrd="3" destOrd="0" parTransId="{B1D443A2-6307-4DFF-BA51-31004877EB92}" sibTransId="{C337DD86-0EDC-4E53-9AC1-CDD8BFEDF407}"/>
    <dgm:cxn modelId="{A9C3EDD3-280C-4DAF-859E-2077C5CEFB0A}" srcId="{7169BFC3-8FD9-4577-B6B2-0DDE07FD9444}" destId="{4266DB52-3360-4B73-8A6B-4064B2DE5FAF}" srcOrd="2" destOrd="0" parTransId="{43BCBF1D-A9EF-46F1-9087-814E8B3B8F03}" sibTransId="{D8B3D312-DFFA-4F0A-9EDF-0C244AFBF9FA}"/>
    <dgm:cxn modelId="{4F48E765-FBAB-4CC4-A419-4EDAE722DC27}" srcId="{7169BFC3-8FD9-4577-B6B2-0DDE07FD9444}" destId="{D58CC230-E51C-4CBF-86FE-FC7364A8BFEA}" srcOrd="4" destOrd="0" parTransId="{26AED1B3-EC6D-4EAB-90E2-733257655491}" sibTransId="{2479C514-464E-41CB-85E3-665DD5DDA7EC}"/>
    <dgm:cxn modelId="{629B4F5E-FE17-445E-B8E5-2B9A59939D10}" type="presOf" srcId="{580D9617-094F-4610-ADF7-4EE78D332D7E}" destId="{831315AD-0722-4DA9-BB4A-0F73463DFFB6}" srcOrd="0" destOrd="0" presId="urn:microsoft.com/office/officeart/2005/8/layout/default"/>
    <dgm:cxn modelId="{1B8591B2-9E3A-49EF-A612-11125229A752}" srcId="{7169BFC3-8FD9-4577-B6B2-0DDE07FD9444}" destId="{3E151375-E7EB-4E0D-A8A2-690C43E5BA80}" srcOrd="1" destOrd="0" parTransId="{2B4CC5EB-4CDD-40D4-9C7B-CB54C05BE97C}" sibTransId="{E7ECDFAC-7A7F-4A57-86C4-094D1AFC967B}"/>
    <dgm:cxn modelId="{E6197DD9-81AA-49E2-98AD-B37228014A77}" type="presOf" srcId="{94CC111C-67E0-405B-B72C-CCB88AAF1B8D}" destId="{74507ECE-B65D-4BBF-AF4E-26B658E99444}" srcOrd="0" destOrd="0" presId="urn:microsoft.com/office/officeart/2005/8/layout/default"/>
    <dgm:cxn modelId="{762E9748-D013-415A-8F35-7C31D9F994C8}" type="presOf" srcId="{7169BFC3-8FD9-4577-B6B2-0DDE07FD9444}" destId="{B330FA00-D660-4CBE-9080-15ABE97EC6FB}" srcOrd="0" destOrd="0" presId="urn:microsoft.com/office/officeart/2005/8/layout/default"/>
    <dgm:cxn modelId="{0479AC5E-401C-4E30-80AE-5819BD297601}" type="presParOf" srcId="{B330FA00-D660-4CBE-9080-15ABE97EC6FB}" destId="{831315AD-0722-4DA9-BB4A-0F73463DFFB6}" srcOrd="0" destOrd="0" presId="urn:microsoft.com/office/officeart/2005/8/layout/default"/>
    <dgm:cxn modelId="{CAEEBDB0-5B71-432A-A722-6D49DDE9BF0C}" type="presParOf" srcId="{B330FA00-D660-4CBE-9080-15ABE97EC6FB}" destId="{5325B25E-B1EA-43E1-AB80-A004185B800E}" srcOrd="1" destOrd="0" presId="urn:microsoft.com/office/officeart/2005/8/layout/default"/>
    <dgm:cxn modelId="{29A54D8A-85AB-4EE7-9671-0E25E763A5EC}" type="presParOf" srcId="{B330FA00-D660-4CBE-9080-15ABE97EC6FB}" destId="{FCA914B7-8CAE-4EC6-B858-A1EC7F77AAC5}" srcOrd="2" destOrd="0" presId="urn:microsoft.com/office/officeart/2005/8/layout/default"/>
    <dgm:cxn modelId="{3D8A31CE-B8AC-4F41-B4F2-C4A1466A0A1E}" type="presParOf" srcId="{B330FA00-D660-4CBE-9080-15ABE97EC6FB}" destId="{0A3CA81E-AE15-4DC7-80D0-B859F6EAB02D}" srcOrd="3" destOrd="0" presId="urn:microsoft.com/office/officeart/2005/8/layout/default"/>
    <dgm:cxn modelId="{32370358-4710-476C-A408-D98E81397342}" type="presParOf" srcId="{B330FA00-D660-4CBE-9080-15ABE97EC6FB}" destId="{E7D7ED2A-7DF1-4863-B97B-A593319283D0}" srcOrd="4" destOrd="0" presId="urn:microsoft.com/office/officeart/2005/8/layout/default"/>
    <dgm:cxn modelId="{62C865FA-894C-4355-BA6D-6ECAC80B189A}" type="presParOf" srcId="{B330FA00-D660-4CBE-9080-15ABE97EC6FB}" destId="{38FC36E9-F09D-420F-8919-277061D27ACC}" srcOrd="5" destOrd="0" presId="urn:microsoft.com/office/officeart/2005/8/layout/default"/>
    <dgm:cxn modelId="{C1EA3CD9-9B4B-445D-B2AB-10083FBE6A55}" type="presParOf" srcId="{B330FA00-D660-4CBE-9080-15ABE97EC6FB}" destId="{74507ECE-B65D-4BBF-AF4E-26B658E99444}" srcOrd="6" destOrd="0" presId="urn:microsoft.com/office/officeart/2005/8/layout/default"/>
    <dgm:cxn modelId="{74917FDD-756F-4367-AA7C-D45496B28627}" type="presParOf" srcId="{B330FA00-D660-4CBE-9080-15ABE97EC6FB}" destId="{4B8FF1F9-F416-47B4-9ABE-A4F855A36196}" srcOrd="7" destOrd="0" presId="urn:microsoft.com/office/officeart/2005/8/layout/default"/>
    <dgm:cxn modelId="{F9E76E69-D6AF-4633-93D4-26BDC21AC557}" type="presParOf" srcId="{B330FA00-D660-4CBE-9080-15ABE97EC6FB}" destId="{693E3B35-E879-4F10-8F3F-5A142BEF452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315AD-0722-4DA9-BB4A-0F73463DFFB6}">
      <dsp:nvSpPr>
        <dsp:cNvPr id="0" name=""/>
        <dsp:cNvSpPr/>
      </dsp:nvSpPr>
      <dsp:spPr>
        <a:xfrm>
          <a:off x="0" y="93057"/>
          <a:ext cx="3005666" cy="18033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/>
            <a:t>Kto to: czarne, wąsate.</a:t>
          </a:r>
          <a:br>
            <a:rPr lang="pl-PL" sz="1700" kern="1200" dirty="0"/>
          </a:br>
          <a:r>
            <a:rPr lang="pl-PL" sz="1700" kern="1200" dirty="0"/>
            <a:t>W futrze zimą i latem.</a:t>
          </a:r>
          <a:br>
            <a:rPr lang="pl-PL" sz="1700" kern="1200" dirty="0"/>
          </a:br>
          <a:r>
            <a:rPr lang="pl-PL" sz="1700" kern="1200" dirty="0"/>
            <a:t>Lubią mroźną pogodę,</a:t>
          </a:r>
          <a:br>
            <a:rPr lang="pl-PL" sz="1700" kern="1200" dirty="0"/>
          </a:br>
          <a:r>
            <a:rPr lang="pl-PL" sz="1700" kern="1200" dirty="0"/>
            <a:t>łowią ryby pod lodem. </a:t>
          </a:r>
          <a:r>
            <a:rPr lang="pl-PL" sz="1700" i="1" kern="1200" dirty="0"/>
            <a:t>(foka)</a:t>
          </a:r>
          <a:endParaRPr lang="en-US" sz="1700" i="1" kern="1200" dirty="0"/>
        </a:p>
      </dsp:txBody>
      <dsp:txXfrm>
        <a:off x="0" y="93057"/>
        <a:ext cx="3005666" cy="1803399"/>
      </dsp:txXfrm>
    </dsp:sp>
    <dsp:sp modelId="{FCA914B7-8CAE-4EC6-B858-A1EC7F77AAC5}">
      <dsp:nvSpPr>
        <dsp:cNvPr id="0" name=""/>
        <dsp:cNvSpPr/>
      </dsp:nvSpPr>
      <dsp:spPr>
        <a:xfrm>
          <a:off x="3306233" y="93057"/>
          <a:ext cx="3005666" cy="1803399"/>
        </a:xfrm>
        <a:prstGeom prst="rect">
          <a:avLst/>
        </a:prstGeom>
        <a:solidFill>
          <a:schemeClr val="accent2">
            <a:hueOff val="-678113"/>
            <a:satOff val="-414"/>
            <a:lumOff val="161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0" i="0" kern="1200" dirty="0"/>
            <a:t>To największe zwierzę świata,</a:t>
          </a:r>
          <a:r>
            <a:rPr lang="pl-PL" sz="1700" kern="1200" dirty="0"/>
            <a:t/>
          </a:r>
          <a:br>
            <a:rPr lang="pl-PL" sz="1700" kern="1200" dirty="0"/>
          </a:br>
          <a:r>
            <a:rPr lang="pl-PL" sz="1700" b="0" i="0" kern="1200" dirty="0"/>
            <a:t>wiedzie wodny życia tryb.</a:t>
          </a:r>
          <a:r>
            <a:rPr lang="pl-PL" sz="1700" kern="1200" dirty="0"/>
            <a:t/>
          </a:r>
          <a:br>
            <a:rPr lang="pl-PL" sz="1700" kern="1200" dirty="0"/>
          </a:br>
          <a:r>
            <a:rPr lang="pl-PL" sz="1700" b="0" i="0" kern="1200" dirty="0"/>
            <a:t>I choć rybą nie jest wcale,</a:t>
          </a:r>
          <a:r>
            <a:rPr lang="pl-PL" sz="1700" kern="1200" dirty="0"/>
            <a:t/>
          </a:r>
          <a:br>
            <a:rPr lang="pl-PL" sz="1700" kern="1200" dirty="0"/>
          </a:br>
          <a:r>
            <a:rPr lang="pl-PL" sz="1700" b="0" i="0" kern="1200" dirty="0"/>
            <a:t>ma w swej nazwie wiele ryb. </a:t>
          </a:r>
          <a:r>
            <a:rPr lang="pl-PL" sz="1700" b="0" i="1" kern="1200" dirty="0"/>
            <a:t>(wieloryb)</a:t>
          </a:r>
          <a:endParaRPr lang="en-US" sz="1700" i="1" kern="1200" dirty="0"/>
        </a:p>
      </dsp:txBody>
      <dsp:txXfrm>
        <a:off x="3306233" y="93057"/>
        <a:ext cx="3005666" cy="1803399"/>
      </dsp:txXfrm>
    </dsp:sp>
    <dsp:sp modelId="{E7D7ED2A-7DF1-4863-B97B-A593319283D0}">
      <dsp:nvSpPr>
        <dsp:cNvPr id="0" name=""/>
        <dsp:cNvSpPr/>
      </dsp:nvSpPr>
      <dsp:spPr>
        <a:xfrm>
          <a:off x="6612466" y="93057"/>
          <a:ext cx="3005666" cy="1803399"/>
        </a:xfrm>
        <a:prstGeom prst="rect">
          <a:avLst/>
        </a:prstGeom>
        <a:solidFill>
          <a:schemeClr val="accent2">
            <a:hueOff val="-1356225"/>
            <a:satOff val="-828"/>
            <a:lumOff val="323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/>
            <a:t>W głębinach mórz i oceanów</a:t>
          </a:r>
          <a:br>
            <a:rPr lang="pl-PL" sz="1700" kern="1200" dirty="0"/>
          </a:br>
          <a:r>
            <a:rPr lang="pl-PL" sz="1700" kern="1200" dirty="0"/>
            <a:t>już wiele razy ją widziano.</a:t>
          </a:r>
          <a:br>
            <a:rPr lang="pl-PL" sz="1700" kern="1200" dirty="0"/>
          </a:br>
          <a:r>
            <a:rPr lang="pl-PL" sz="1700" kern="1200" dirty="0"/>
            <a:t>Mówią, że dziwnym jest stworzeniem,</a:t>
          </a:r>
          <a:br>
            <a:rPr lang="pl-PL" sz="1700" kern="1200" dirty="0"/>
          </a:br>
          <a:r>
            <a:rPr lang="pl-PL" sz="1700" kern="1200" dirty="0"/>
            <a:t>bo ma aż osiem długich ramion. </a:t>
          </a:r>
          <a:r>
            <a:rPr lang="pl-PL" sz="1700" i="1" kern="1200" dirty="0"/>
            <a:t>(ośmiornica)</a:t>
          </a:r>
          <a:endParaRPr lang="en-US" sz="1700" i="1" kern="1200" dirty="0"/>
        </a:p>
      </dsp:txBody>
      <dsp:txXfrm>
        <a:off x="6612466" y="93057"/>
        <a:ext cx="3005666" cy="1803399"/>
      </dsp:txXfrm>
    </dsp:sp>
    <dsp:sp modelId="{74507ECE-B65D-4BBF-AF4E-26B658E99444}">
      <dsp:nvSpPr>
        <dsp:cNvPr id="0" name=""/>
        <dsp:cNvSpPr/>
      </dsp:nvSpPr>
      <dsp:spPr>
        <a:xfrm>
          <a:off x="1653116" y="2197024"/>
          <a:ext cx="3005666" cy="1803399"/>
        </a:xfrm>
        <a:prstGeom prst="rect">
          <a:avLst/>
        </a:prstGeom>
        <a:solidFill>
          <a:schemeClr val="accent2">
            <a:hueOff val="-2034338"/>
            <a:satOff val="-1242"/>
            <a:lumOff val="485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/>
            <a:t>Pancerz go chroni z każdej strony</a:t>
          </a:r>
          <a:br>
            <a:rPr lang="pl-PL" sz="1700" kern="1200" dirty="0"/>
          </a:br>
          <a:r>
            <a:rPr lang="pl-PL" sz="1700" kern="1200" dirty="0"/>
            <a:t>i tak, jak jego kuzyn rak.</a:t>
          </a:r>
          <a:br>
            <a:rPr lang="pl-PL" sz="1700" kern="1200" dirty="0"/>
          </a:br>
          <a:r>
            <a:rPr lang="pl-PL" sz="1700" kern="1200" dirty="0"/>
            <a:t>Jest w ostre szczypce uzbrojony,</a:t>
          </a:r>
          <a:br>
            <a:rPr lang="pl-PL" sz="1700" kern="1200" dirty="0"/>
          </a:br>
          <a:r>
            <a:rPr lang="pl-PL" sz="1700" kern="1200" dirty="0"/>
            <a:t>lecz chodzi bokiem, a nie wspak. </a:t>
          </a:r>
          <a:r>
            <a:rPr lang="pl-PL" sz="1700" i="1" kern="1200" dirty="0"/>
            <a:t>(krab) </a:t>
          </a:r>
          <a:endParaRPr lang="en-US" sz="1700" i="1" kern="1200" dirty="0"/>
        </a:p>
      </dsp:txBody>
      <dsp:txXfrm>
        <a:off x="1653116" y="2197024"/>
        <a:ext cx="3005666" cy="1803399"/>
      </dsp:txXfrm>
    </dsp:sp>
    <dsp:sp modelId="{693E3B35-E879-4F10-8F3F-5A142BEF4527}">
      <dsp:nvSpPr>
        <dsp:cNvPr id="0" name=""/>
        <dsp:cNvSpPr/>
      </dsp:nvSpPr>
      <dsp:spPr>
        <a:xfrm>
          <a:off x="4959349" y="2197024"/>
          <a:ext cx="3005666" cy="1803399"/>
        </a:xfrm>
        <a:prstGeom prst="rect">
          <a:avLst/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/>
            <a:t>Łuską są pokryte</a:t>
          </a:r>
          <a:br>
            <a:rPr lang="pl-PL" sz="1700" kern="1200" dirty="0"/>
          </a:br>
          <a:r>
            <a:rPr lang="pl-PL" sz="1700" kern="1200" dirty="0"/>
            <a:t>od nosa po ogon.</a:t>
          </a:r>
          <a:br>
            <a:rPr lang="pl-PL" sz="1700" kern="1200" dirty="0"/>
          </a:br>
          <a:r>
            <a:rPr lang="pl-PL" sz="1700" kern="1200" dirty="0"/>
            <a:t>Pod wodą pływają,</a:t>
          </a:r>
          <a:br>
            <a:rPr lang="pl-PL" sz="1700" kern="1200" dirty="0"/>
          </a:br>
          <a:r>
            <a:rPr lang="pl-PL" sz="1700" kern="1200" dirty="0"/>
            <a:t>więc mówić nie mogą. </a:t>
          </a:r>
          <a:r>
            <a:rPr lang="pl-PL" sz="1700" i="1" kern="1200" dirty="0"/>
            <a:t>(ryby)</a:t>
          </a:r>
          <a:endParaRPr lang="en-US" sz="1700" i="1" kern="1200" dirty="0"/>
        </a:p>
      </dsp:txBody>
      <dsp:txXfrm>
        <a:off x="4959349" y="2197024"/>
        <a:ext cx="3005666" cy="1803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7866-B5D6-4095-9933-AF19B00E5FE5}" type="datetimeFigureOut">
              <a:rPr lang="pl-PL" smtClean="0"/>
              <a:t>2020-05-19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1566-F81B-4BAF-B82F-DA0394B67F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1614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7866-B5D6-4095-9933-AF19B00E5FE5}" type="datetimeFigureOut">
              <a:rPr lang="pl-PL" smtClean="0"/>
              <a:t>2020-05-19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1566-F81B-4BAF-B82F-DA0394B67F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766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7866-B5D6-4095-9933-AF19B00E5FE5}" type="datetimeFigureOut">
              <a:rPr lang="pl-PL" smtClean="0"/>
              <a:t>2020-05-19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1566-F81B-4BAF-B82F-DA0394B67F80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4916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7866-B5D6-4095-9933-AF19B00E5FE5}" type="datetimeFigureOut">
              <a:rPr lang="pl-PL" smtClean="0"/>
              <a:t>2020-05-19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1566-F81B-4BAF-B82F-DA0394B67F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8638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7866-B5D6-4095-9933-AF19B00E5FE5}" type="datetimeFigureOut">
              <a:rPr lang="pl-PL" smtClean="0"/>
              <a:t>2020-05-19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1566-F81B-4BAF-B82F-DA0394B67F80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338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7866-B5D6-4095-9933-AF19B00E5FE5}" type="datetimeFigureOut">
              <a:rPr lang="pl-PL" smtClean="0"/>
              <a:t>2020-05-19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1566-F81B-4BAF-B82F-DA0394B67F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8297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7866-B5D6-4095-9933-AF19B00E5FE5}" type="datetimeFigureOut">
              <a:rPr lang="pl-PL" smtClean="0"/>
              <a:t>2020-05-19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1566-F81B-4BAF-B82F-DA0394B67F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681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7866-B5D6-4095-9933-AF19B00E5FE5}" type="datetimeFigureOut">
              <a:rPr lang="pl-PL" smtClean="0"/>
              <a:t>2020-05-19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1566-F81B-4BAF-B82F-DA0394B67F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4087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7866-B5D6-4095-9933-AF19B00E5FE5}" type="datetimeFigureOut">
              <a:rPr lang="pl-PL" smtClean="0"/>
              <a:t>2020-05-19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1566-F81B-4BAF-B82F-DA0394B67F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399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7866-B5D6-4095-9933-AF19B00E5FE5}" type="datetimeFigureOut">
              <a:rPr lang="pl-PL" smtClean="0"/>
              <a:t>2020-05-19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1566-F81B-4BAF-B82F-DA0394B67F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0267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7866-B5D6-4095-9933-AF19B00E5FE5}" type="datetimeFigureOut">
              <a:rPr lang="pl-PL" smtClean="0"/>
              <a:t>2020-05-19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1566-F81B-4BAF-B82F-DA0394B67F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1033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7866-B5D6-4095-9933-AF19B00E5FE5}" type="datetimeFigureOut">
              <a:rPr lang="pl-PL" smtClean="0"/>
              <a:t>2020-05-19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1566-F81B-4BAF-B82F-DA0394B67F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0792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7866-B5D6-4095-9933-AF19B00E5FE5}" type="datetimeFigureOut">
              <a:rPr lang="pl-PL" smtClean="0"/>
              <a:t>2020-05-19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1566-F81B-4BAF-B82F-DA0394B67F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998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7866-B5D6-4095-9933-AF19B00E5FE5}" type="datetimeFigureOut">
              <a:rPr lang="pl-PL" smtClean="0"/>
              <a:t>2020-05-19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1566-F81B-4BAF-B82F-DA0394B67F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6369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7866-B5D6-4095-9933-AF19B00E5FE5}" type="datetimeFigureOut">
              <a:rPr lang="pl-PL" smtClean="0"/>
              <a:t>2020-05-19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1566-F81B-4BAF-B82F-DA0394B67F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5156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1566-F81B-4BAF-B82F-DA0394B67F80}" type="slidenum">
              <a:rPr lang="pl-PL" smtClean="0"/>
              <a:t>‹#›</a:t>
            </a:fld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7866-B5D6-4095-9933-AF19B00E5FE5}" type="datetimeFigureOut">
              <a:rPr lang="pl-PL" smtClean="0"/>
              <a:t>2020-05-19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2722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37866-B5D6-4095-9933-AF19B00E5FE5}" type="datetimeFigureOut">
              <a:rPr lang="pl-PL" smtClean="0"/>
              <a:t>2020-05-19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D0F1566-F81B-4BAF-B82F-DA0394B67F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9136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artoon-fish-goldfish-orange-sea-2027752/" TargetMode="External"/><Relationship Id="rId7" Type="http://schemas.openxmlformats.org/officeDocument/2006/relationships/hyperlink" Target="https://pixabay.com/en/fish-cartoon-aquarium-fish-family-1421328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openclipart.org/detail/238421/cartoon-fish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g-_c12-BWg?feature=oembed" TargetMode="External"/><Relationship Id="rId4" Type="http://schemas.openxmlformats.org/officeDocument/2006/relationships/hyperlink" Target="https://www.youtube.com/watch?v=ig-_c12-BW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miniminiplus.pl/rybka-minimini/gry/roznic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ko/%EB%85%B8%EB%9E%80-%EB%AC%BC%EA%B3%A0%EA%B8%B0-%EB%B8%8C%EB%9D%BC%EC%9A%B4-%EB%AC%BC%EA%B3%A0%EA%B8%B0-%ED%91%B8%EB%A5%B8-%EB%AC%BC%EA%B3%A0%EA%B8%B0-%EC%B4%88%EB%A1%9D-%EB%AC%BC%EA%B3%A0%EA%B8%B0-2175718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ish-goldfish-aquarium-water-pond-2700930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penclipart.org/detail/87163/reeds-by-wildchief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dcJPxuJkl8?feature=oembed" TargetMode="External"/><Relationship Id="rId4" Type="http://schemas.openxmlformats.org/officeDocument/2006/relationships/hyperlink" Target="https://www.youtube.com/watch?v=sdcJPxuJkl8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iayEX0bqjo?feature=oembed" TargetMode="External"/><Relationship Id="rId4" Type="http://schemas.openxmlformats.org/officeDocument/2006/relationships/hyperlink" Target="https://www.youtube.com/watch?v=PiayEX0bqj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38">
            <a:extLst>
              <a:ext uri="{FF2B5EF4-FFF2-40B4-BE49-F238E27FC236}">
                <a16:creationId xmlns:a16="http://schemas.microsoft.com/office/drawing/2014/main" id="{9B8A5A16-7BE9-4AA1-9B5E-00FAFA5C86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40">
            <a:extLst>
              <a:ext uri="{FF2B5EF4-FFF2-40B4-BE49-F238E27FC236}">
                <a16:creationId xmlns:a16="http://schemas.microsoft.com/office/drawing/2014/main" id="{A93528F3-EFCB-4F9C-AC6F-A130BC6FAC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33639C4-7BA8-46BF-B77F-C44F350F89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B4FA542-2523-4BD8-BCF7-09F23BB6A2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23">
              <a:extLst>
                <a:ext uri="{FF2B5EF4-FFF2-40B4-BE49-F238E27FC236}">
                  <a16:creationId xmlns:a16="http://schemas.microsoft.com/office/drawing/2014/main" id="{0DC937BF-4C1E-4507-B43D-0C7644CAE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5">
              <a:extLst>
                <a:ext uri="{FF2B5EF4-FFF2-40B4-BE49-F238E27FC236}">
                  <a16:creationId xmlns:a16="http://schemas.microsoft.com/office/drawing/2014/main" id="{47E376DE-2C96-4763-AD42-01D60C2B0D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B158AF34-A9BC-4D79-9525-2D35595408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7">
              <a:extLst>
                <a:ext uri="{FF2B5EF4-FFF2-40B4-BE49-F238E27FC236}">
                  <a16:creationId xmlns:a16="http://schemas.microsoft.com/office/drawing/2014/main" id="{9C7FAAF9-2552-422D-846A-3ADC4AD46D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Rectangle 28">
              <a:extLst>
                <a:ext uri="{FF2B5EF4-FFF2-40B4-BE49-F238E27FC236}">
                  <a16:creationId xmlns:a16="http://schemas.microsoft.com/office/drawing/2014/main" id="{AE9C7168-E636-4C02-96D2-6D58240358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9">
              <a:extLst>
                <a:ext uri="{FF2B5EF4-FFF2-40B4-BE49-F238E27FC236}">
                  <a16:creationId xmlns:a16="http://schemas.microsoft.com/office/drawing/2014/main" id="{EFA004EC-0377-4ED7-AA13-B901F5D0BE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Isosceles Triangle 49">
              <a:extLst>
                <a:ext uri="{FF2B5EF4-FFF2-40B4-BE49-F238E27FC236}">
                  <a16:creationId xmlns:a16="http://schemas.microsoft.com/office/drawing/2014/main" id="{7874CAB0-23F6-4DCB-B2FB-6ABE95AA59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8024AF93-149D-4CDC-9A3F-5B87F347D0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A452B418-FF92-43E5-A48C-570C04ED12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dirty="0">
                <a:solidFill>
                  <a:srgbClr val="FFFFFF"/>
                </a:solidFill>
              </a:rPr>
              <a:t>Podwodny świat zwierząt</a:t>
            </a:r>
          </a:p>
        </p:txBody>
      </p:sp>
      <p:pic>
        <p:nvPicPr>
          <p:cNvPr id="5" name="Obraz 4" descr="Obraz zawierający ptak, kwiat&#10;&#10;Opis wygenerowany automatycznie">
            <a:extLst>
              <a:ext uri="{FF2B5EF4-FFF2-40B4-BE49-F238E27FC236}">
                <a16:creationId xmlns:a16="http://schemas.microsoft.com/office/drawing/2014/main" id="{DA130409-48EE-46C2-823A-88B67F17B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flipH="1">
            <a:off x="1013353" y="2733062"/>
            <a:ext cx="2645353" cy="209072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76E9353-9CCA-4FAF-88A0-4820F175077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 rot="928908">
            <a:off x="5938582" y="4615473"/>
            <a:ext cx="3246883" cy="1842606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718EAFEA-BDB0-43D2-B887-3623CF01A0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7866927" y="92709"/>
            <a:ext cx="2955291" cy="295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37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reatywny kwadrans - interaktywne akwarium DIY | Pewnamama">
            <a:extLst>
              <a:ext uri="{FF2B5EF4-FFF2-40B4-BE49-F238E27FC236}">
                <a16:creationId xmlns:a16="http://schemas.microsoft.com/office/drawing/2014/main" id="{CFC06863-DBC0-4456-847A-CB55CC9B16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4" r="7828" b="-2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97FFA21-7F3F-4A9B-8A4F-578D53B5F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pl-PL" sz="3300" dirty="0"/>
              <a:t>Pomysł na… własne akwarium </a:t>
            </a:r>
            <a:r>
              <a:rPr lang="pl-PL" sz="3300" dirty="0">
                <a:sym typeface="Wingdings" panose="05000000000000000000" pitchFamily="2" charset="2"/>
              </a:rPr>
              <a:t></a:t>
            </a:r>
            <a:endParaRPr lang="pl-PL" sz="33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2654B24-0BCC-440D-9CDA-552F5AFB3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 lnSpcReduction="10000"/>
          </a:bodyPr>
          <a:lstStyle/>
          <a:p>
            <a:r>
              <a:rPr lang="pl-PL" dirty="0"/>
              <a:t>Potrzebne będą:</a:t>
            </a:r>
            <a:br>
              <a:rPr lang="pl-PL" dirty="0"/>
            </a:br>
            <a:r>
              <a:rPr lang="pl-PL" dirty="0"/>
              <a:t>-pudełko po butach;</a:t>
            </a:r>
            <a:br>
              <a:rPr lang="pl-PL" dirty="0"/>
            </a:br>
            <a:r>
              <a:rPr lang="pl-PL" dirty="0"/>
              <a:t>-kolorowe kartki</a:t>
            </a:r>
            <a:br>
              <a:rPr lang="pl-PL" dirty="0"/>
            </a:br>
            <a:r>
              <a:rPr lang="pl-PL" dirty="0"/>
              <a:t>-taśma</a:t>
            </a:r>
            <a:br>
              <a:rPr lang="pl-PL" dirty="0"/>
            </a:br>
            <a:r>
              <a:rPr lang="pl-PL" dirty="0"/>
              <a:t>-nitka</a:t>
            </a:r>
            <a:br>
              <a:rPr lang="pl-PL" dirty="0"/>
            </a:br>
            <a:r>
              <a:rPr lang="pl-PL" dirty="0"/>
              <a:t>-ozdoby wedle upodobań</a:t>
            </a:r>
          </a:p>
          <a:p>
            <a:endParaRPr lang="pl-PL" dirty="0"/>
          </a:p>
          <a:p>
            <a:r>
              <a:rPr lang="pl-PL" dirty="0"/>
              <a:t>Rozmawiamy z dzieckiem na temat kolorów, liczny osobników, gatunków itp. Staramy się prowokować tworzenie wypowiedzi zdaniowych przez zadawanie pytań otwartych. 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14796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95CCF3-A4DC-4C81-A93C-821DA4DCC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Bajka</a:t>
            </a:r>
            <a:br>
              <a:rPr lang="pl-PL" dirty="0"/>
            </a:br>
            <a:endParaRPr lang="pl-PL" dirty="0"/>
          </a:p>
        </p:txBody>
      </p:sp>
      <p:pic>
        <p:nvPicPr>
          <p:cNvPr id="4" name="Multimedia online 3" title="Przygody Rybki MiniMini  - odcinek 1: Zabawa | bajki dla dzieci">
            <a:hlinkClick r:id="" action="ppaction://media"/>
            <a:extLst>
              <a:ext uri="{FF2B5EF4-FFF2-40B4-BE49-F238E27FC236}">
                <a16:creationId xmlns:a16="http://schemas.microsoft.com/office/drawing/2014/main" id="{A61BDAD3-1FC9-4FDA-9CD0-55F2B5436AC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77334" y="1930400"/>
            <a:ext cx="7995110" cy="4496904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08E9EB41-8120-42E9-8E96-ADD480A5D32D}"/>
              </a:ext>
            </a:extLst>
          </p:cNvPr>
          <p:cNvSpPr txBox="1"/>
          <p:nvPr/>
        </p:nvSpPr>
        <p:spPr>
          <a:xfrm>
            <a:off x="677334" y="1378234"/>
            <a:ext cx="7194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hlinkClick r:id="rId4"/>
              </a:rPr>
              <a:t>https://www.youtube.com/watch?v=ig-_c12-BWg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188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E02339-0CDF-4C48-A090-553E1DB88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Pytania do bajki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2EAF61-1779-4A2E-8A6B-C00C32376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Jakie zwierzęta wystąpiły w bajce?</a:t>
            </a:r>
          </a:p>
          <a:p>
            <a:r>
              <a:rPr lang="pl-PL" dirty="0"/>
              <a:t>Jak ma na imię Ośmiornica?</a:t>
            </a:r>
          </a:p>
          <a:p>
            <a:r>
              <a:rPr lang="pl-PL" dirty="0"/>
              <a:t>Co budowała Lola?</a:t>
            </a:r>
          </a:p>
          <a:p>
            <a:r>
              <a:rPr lang="pl-PL" dirty="0"/>
              <a:t>W co chciał się bawić Finek?</a:t>
            </a:r>
          </a:p>
          <a:p>
            <a:r>
              <a:rPr lang="pl-PL" dirty="0"/>
              <a:t>Co wymyśliła Rybka </a:t>
            </a:r>
            <a:r>
              <a:rPr lang="pl-PL" dirty="0" err="1"/>
              <a:t>MiniMini</a:t>
            </a:r>
            <a:r>
              <a:rPr lang="pl-PL" dirty="0"/>
              <a:t>?</a:t>
            </a:r>
          </a:p>
          <a:p>
            <a:r>
              <a:rPr lang="pl-PL" dirty="0"/>
              <a:t>Jak zrozumiały pomysł Rybki inne zwierzątka?</a:t>
            </a:r>
          </a:p>
          <a:p>
            <a:r>
              <a:rPr lang="pl-PL" dirty="0"/>
              <a:t>Czego popłynęły szukać zwierzątka?</a:t>
            </a:r>
          </a:p>
          <a:p>
            <a:r>
              <a:rPr lang="pl-PL" dirty="0"/>
              <a:t>Jakiego koloru jest Lola?</a:t>
            </a:r>
          </a:p>
          <a:p>
            <a:r>
              <a:rPr lang="pl-PL" dirty="0"/>
              <a:t>Jakiego koloru jest Finek?</a:t>
            </a:r>
          </a:p>
          <a:p>
            <a:r>
              <a:rPr lang="pl-PL" dirty="0"/>
              <a:t>Jakiego koloru jest Rybka </a:t>
            </a:r>
            <a:r>
              <a:rPr lang="pl-PL" dirty="0" err="1"/>
              <a:t>MiniMini</a:t>
            </a:r>
            <a:r>
              <a:rPr lang="pl-PL" dirty="0"/>
              <a:t>?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Grafika 4" descr="Znak zapytania">
            <a:extLst>
              <a:ext uri="{FF2B5EF4-FFF2-40B4-BE49-F238E27FC236}">
                <a16:creationId xmlns:a16="http://schemas.microsoft.com/office/drawing/2014/main" id="{6A848693-E532-4540-88B6-F1F8302F1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386799">
            <a:off x="6146767" y="-33754"/>
            <a:ext cx="3576320" cy="3576320"/>
          </a:xfrm>
          <a:prstGeom prst="rect">
            <a:avLst/>
          </a:prstGeom>
        </p:spPr>
      </p:pic>
      <p:pic>
        <p:nvPicPr>
          <p:cNvPr id="6" name="Grafika 5" descr="Znak zapytania">
            <a:extLst>
              <a:ext uri="{FF2B5EF4-FFF2-40B4-BE49-F238E27FC236}">
                <a16:creationId xmlns:a16="http://schemas.microsoft.com/office/drawing/2014/main" id="{76DD1118-81DD-4F53-B2DD-49C0A43B3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0590244">
            <a:off x="5258544" y="1614829"/>
            <a:ext cx="2563720" cy="2563720"/>
          </a:xfrm>
          <a:prstGeom prst="rect">
            <a:avLst/>
          </a:prstGeom>
        </p:spPr>
      </p:pic>
      <p:pic>
        <p:nvPicPr>
          <p:cNvPr id="7" name="Grafika 6" descr="Znak zapytania">
            <a:extLst>
              <a:ext uri="{FF2B5EF4-FFF2-40B4-BE49-F238E27FC236}">
                <a16:creationId xmlns:a16="http://schemas.microsoft.com/office/drawing/2014/main" id="{1CE8C6A5-E634-4C70-ACDF-522E0D905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386799">
            <a:off x="7054518" y="3015064"/>
            <a:ext cx="1936357" cy="193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60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56DDBA-1926-4CAD-B22D-0B0471CEC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09" y="107083"/>
            <a:ext cx="8596668" cy="1320800"/>
          </a:xfrm>
        </p:spPr>
        <p:txBody>
          <a:bodyPr/>
          <a:lstStyle/>
          <a:p>
            <a:r>
              <a:rPr lang="pl-PL" dirty="0"/>
              <a:t>Opowiedz, co widzisz na obrazku. </a:t>
            </a:r>
          </a:p>
        </p:txBody>
      </p:sp>
      <p:pic>
        <p:nvPicPr>
          <p:cNvPr id="4098" name="Picture 2" descr="Fototapeta dla dzieci podwodny świat, rybki 7128294994 - Allegro.pl">
            <a:extLst>
              <a:ext uri="{FF2B5EF4-FFF2-40B4-BE49-F238E27FC236}">
                <a16:creationId xmlns:a16="http://schemas.microsoft.com/office/drawing/2014/main" id="{41F04528-C4FC-493F-A3D9-836E5E67A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364957"/>
            <a:ext cx="8086838" cy="538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51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F273CB-9DDF-49D2-842B-92C2DFF15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Dla starszych dzieci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D2929B-FEB5-44F9-8065-FF6876378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569" y="1270000"/>
            <a:ext cx="8596668" cy="3880773"/>
          </a:xfrm>
        </p:spPr>
        <p:txBody>
          <a:bodyPr/>
          <a:lstStyle/>
          <a:p>
            <a:r>
              <a:rPr lang="pl-PL" dirty="0">
                <a:hlinkClick r:id="rId2"/>
              </a:rPr>
              <a:t>https://www.miniminiplus.pl/rybka-minimini/gry/roznice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Rybka </a:t>
            </a:r>
            <a:r>
              <a:rPr lang="pl-PL" dirty="0" err="1"/>
              <a:t>MiniMini</a:t>
            </a:r>
            <a:r>
              <a:rPr lang="pl-PL" dirty="0"/>
              <a:t> zaprasza do zabawy w grę dla dzieci "różnice". Na ekranie zobaczysz dwa obrazki oraz wyraz (odczytuje rodzic) określający tylko jeden z nich. Wybierz obrazek pasujący do opisu i zaznacz go myszką lub paluszkiem.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C5B43C1-CC7E-43B6-97F1-F38BDB9DFF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08" t="22140" r="12077" b="8869"/>
          <a:stretch/>
        </p:blipFill>
        <p:spPr>
          <a:xfrm>
            <a:off x="1181687" y="2917049"/>
            <a:ext cx="7159010" cy="362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01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2A70FF-2547-4D59-AEDB-D7F411521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Podwodna gimnastyka buzi i języka</a:t>
            </a:r>
          </a:p>
        </p:txBody>
      </p:sp>
      <p:pic>
        <p:nvPicPr>
          <p:cNvPr id="5" name="Obraz 4" descr="Obraz zawierający rysunek&#10;&#10;Opis wygenerowany automatycznie">
            <a:extLst>
              <a:ext uri="{FF2B5EF4-FFF2-40B4-BE49-F238E27FC236}">
                <a16:creationId xmlns:a16="http://schemas.microsoft.com/office/drawing/2014/main" id="{B27DF391-42E7-43A9-96C0-0263562ACF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68500" b="67741"/>
          <a:stretch/>
        </p:blipFill>
        <p:spPr>
          <a:xfrm rot="3173895">
            <a:off x="7731542" y="2515795"/>
            <a:ext cx="2067950" cy="1491272"/>
          </a:xfrm>
          <a:prstGeom prst="rect">
            <a:avLst/>
          </a:prstGeom>
        </p:spPr>
      </p:pic>
      <p:pic>
        <p:nvPicPr>
          <p:cNvPr id="6" name="Obraz 5" descr="Obraz zawierający rysunek&#10;&#10;Opis wygenerowany automatycznie">
            <a:extLst>
              <a:ext uri="{FF2B5EF4-FFF2-40B4-BE49-F238E27FC236}">
                <a16:creationId xmlns:a16="http://schemas.microsoft.com/office/drawing/2014/main" id="{8FDF1BFD-670E-45D0-9929-61CD31D71C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70643" t="31955" b="35788"/>
          <a:stretch/>
        </p:blipFill>
        <p:spPr>
          <a:xfrm rot="15282827">
            <a:off x="6482611" y="4182014"/>
            <a:ext cx="1927274" cy="1491176"/>
          </a:xfrm>
          <a:prstGeom prst="rect">
            <a:avLst/>
          </a:prstGeom>
        </p:spPr>
      </p:pic>
      <p:pic>
        <p:nvPicPr>
          <p:cNvPr id="8" name="Obraz 7" descr="Obraz zawierający rysunek&#10;&#10;Opis wygenerowany automatycznie">
            <a:extLst>
              <a:ext uri="{FF2B5EF4-FFF2-40B4-BE49-F238E27FC236}">
                <a16:creationId xmlns:a16="http://schemas.microsoft.com/office/drawing/2014/main" id="{7D63AA54-7B11-4DF9-ACB3-54001492C4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33357" r="33960" b="66828"/>
          <a:stretch/>
        </p:blipFill>
        <p:spPr>
          <a:xfrm rot="6196528" flipH="1">
            <a:off x="488667" y="1979937"/>
            <a:ext cx="2145604" cy="1533475"/>
          </a:xfrm>
          <a:prstGeom prst="rect">
            <a:avLst/>
          </a:prstGeom>
        </p:spPr>
      </p:pic>
      <p:pic>
        <p:nvPicPr>
          <p:cNvPr id="9" name="Obraz 8" descr="Obraz zawierający rysunek&#10;&#10;Opis wygenerowany automatycznie">
            <a:extLst>
              <a:ext uri="{FF2B5EF4-FFF2-40B4-BE49-F238E27FC236}">
                <a16:creationId xmlns:a16="http://schemas.microsoft.com/office/drawing/2014/main" id="{3B39B48F-2CED-4160-BF04-9BBF4B2257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02" b="31953" l="3229" r="35833">
                        <a14:foregroundMark x1="30104" y1="10059" x2="34688" y2="19970"/>
                        <a14:foregroundMark x1="35521" y1="22189" x2="22708" y2="34024"/>
                        <a14:foregroundMark x1="22708" y1="34024" x2="6458" y2="28402"/>
                        <a14:foregroundMark x1="6458" y1="28402" x2="104" y2="22781"/>
                        <a14:foregroundMark x1="104" y1="22781" x2="2604" y2="11391"/>
                        <a14:foregroundMark x1="2604" y1="11391" x2="16146" y2="2367"/>
                        <a14:foregroundMark x1="16146" y1="2367" x2="23542" y2="3402"/>
                        <a14:foregroundMark x1="23542" y1="3402" x2="30312" y2="11095"/>
                        <a14:foregroundMark x1="30312" y1="11095" x2="35833" y2="22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66643" b="64470"/>
          <a:stretch/>
        </p:blipFill>
        <p:spPr>
          <a:xfrm rot="4023845" flipH="1">
            <a:off x="3880732" y="1619833"/>
            <a:ext cx="2189871" cy="1642500"/>
          </a:xfrm>
          <a:prstGeom prst="rect">
            <a:avLst/>
          </a:prstGeom>
        </p:spPr>
      </p:pic>
      <p:sp>
        <p:nvSpPr>
          <p:cNvPr id="10" name="Owal 9">
            <a:extLst>
              <a:ext uri="{FF2B5EF4-FFF2-40B4-BE49-F238E27FC236}">
                <a16:creationId xmlns:a16="http://schemas.microsoft.com/office/drawing/2014/main" id="{049F6450-89E6-4FC7-8EF9-E381FD548EAA}"/>
              </a:ext>
            </a:extLst>
          </p:cNvPr>
          <p:cNvSpPr/>
          <p:nvPr/>
        </p:nvSpPr>
        <p:spPr>
          <a:xfrm>
            <a:off x="3567959" y="1633969"/>
            <a:ext cx="728869" cy="70544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F8341FA7-792E-4136-AD11-87E601FFF105}"/>
              </a:ext>
            </a:extLst>
          </p:cNvPr>
          <p:cNvSpPr/>
          <p:nvPr/>
        </p:nvSpPr>
        <p:spPr>
          <a:xfrm>
            <a:off x="312899" y="3261431"/>
            <a:ext cx="728869" cy="70544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Obraz 13" descr="Obraz zawierający rysunek&#10;&#10;Opis wygenerowany automatycznie">
            <a:extLst>
              <a:ext uri="{FF2B5EF4-FFF2-40B4-BE49-F238E27FC236}">
                <a16:creationId xmlns:a16="http://schemas.microsoft.com/office/drawing/2014/main" id="{2973AECB-8B8C-40F2-BC06-F17A5445B6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70435" t="31116" r="435" b="36480"/>
          <a:stretch/>
        </p:blipFill>
        <p:spPr>
          <a:xfrm rot="6257075" flipH="1">
            <a:off x="813914" y="4355691"/>
            <a:ext cx="2663686" cy="2086406"/>
          </a:xfrm>
          <a:prstGeom prst="rect">
            <a:avLst/>
          </a:prstGeom>
        </p:spPr>
      </p:pic>
      <p:pic>
        <p:nvPicPr>
          <p:cNvPr id="17" name="Obraz 16" descr="Obraz zawierający rysunek&#10;&#10;Opis wygenerowany automatycznie">
            <a:extLst>
              <a:ext uri="{FF2B5EF4-FFF2-40B4-BE49-F238E27FC236}">
                <a16:creationId xmlns:a16="http://schemas.microsoft.com/office/drawing/2014/main" id="{0CC1EFBB-AF66-4AD7-B9B6-D6D74DB8553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2188" y1="33432" x2="30833" y2="40680"/>
                        <a14:foregroundMark x1="30833" y1="40680" x2="36250" y2="37426"/>
                        <a14:foregroundMark x1="36250" y1="37426" x2="31979" y2="334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1284" t="24638" r="54574" b="38199"/>
          <a:stretch/>
        </p:blipFill>
        <p:spPr>
          <a:xfrm rot="15594365">
            <a:off x="3198868" y="4181874"/>
            <a:ext cx="2813825" cy="2156733"/>
          </a:xfrm>
          <a:prstGeom prst="rect">
            <a:avLst/>
          </a:prstGeom>
        </p:spPr>
      </p:pic>
      <p:pic>
        <p:nvPicPr>
          <p:cNvPr id="21" name="Obraz 20" descr="Obraz zawierający rysunek&#10;&#10;Opis wygenerowany automatycznie">
            <a:extLst>
              <a:ext uri="{FF2B5EF4-FFF2-40B4-BE49-F238E27FC236}">
                <a16:creationId xmlns:a16="http://schemas.microsoft.com/office/drawing/2014/main" id="{2A8288CB-5FDE-4ABE-8C05-F94BE38F54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2188" y1="33432" x2="30833" y2="40680"/>
                        <a14:foregroundMark x1="30833" y1="40680" x2="36250" y2="37426"/>
                        <a14:foregroundMark x1="36250" y1="37426" x2="31979" y2="334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1284" t="24638" r="54574" b="38199"/>
          <a:stretch/>
        </p:blipFill>
        <p:spPr>
          <a:xfrm rot="15594365">
            <a:off x="5751314" y="1449233"/>
            <a:ext cx="2036432" cy="1560879"/>
          </a:xfrm>
          <a:prstGeom prst="rect">
            <a:avLst/>
          </a:prstGeom>
        </p:spPr>
      </p:pic>
      <p:sp>
        <p:nvSpPr>
          <p:cNvPr id="25" name="pole tekstowe 24">
            <a:extLst>
              <a:ext uri="{FF2B5EF4-FFF2-40B4-BE49-F238E27FC236}">
                <a16:creationId xmlns:a16="http://schemas.microsoft.com/office/drawing/2014/main" id="{3FBC87EB-B91C-4C68-B21C-DE0D01AEC1AA}"/>
              </a:ext>
            </a:extLst>
          </p:cNvPr>
          <p:cNvSpPr txBox="1"/>
          <p:nvPr/>
        </p:nvSpPr>
        <p:spPr>
          <a:xfrm>
            <a:off x="1504549" y="2929742"/>
            <a:ext cx="179297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200" dirty="0"/>
              <a:t>Malowanie „sufitu” w buzi szerokim językiem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3F019566-ACEC-4CBB-ADAB-C97356BE3A75}"/>
              </a:ext>
            </a:extLst>
          </p:cNvPr>
          <p:cNvSpPr txBox="1"/>
          <p:nvPr/>
        </p:nvSpPr>
        <p:spPr>
          <a:xfrm>
            <a:off x="3991475" y="3026888"/>
            <a:ext cx="179938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200" dirty="0"/>
              <a:t>Liczenie zębów przy szeroko otwartej buzi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0D64A65E-9FDA-4DE6-BF9E-00511FD8F603}"/>
              </a:ext>
            </a:extLst>
          </p:cNvPr>
          <p:cNvSpPr txBox="1"/>
          <p:nvPr/>
        </p:nvSpPr>
        <p:spPr>
          <a:xfrm>
            <a:off x="6377728" y="2392755"/>
            <a:ext cx="882316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200" dirty="0"/>
              <a:t>Parskanie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9E9CC8F0-FDDD-4445-B3AA-F71010408969}"/>
              </a:ext>
            </a:extLst>
          </p:cNvPr>
          <p:cNvSpPr txBox="1"/>
          <p:nvPr/>
        </p:nvSpPr>
        <p:spPr>
          <a:xfrm>
            <a:off x="8444555" y="3315714"/>
            <a:ext cx="904851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200" dirty="0"/>
              <a:t>Kląskanie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128DE62D-45CA-43C8-89B8-B337664884FC}"/>
              </a:ext>
            </a:extLst>
          </p:cNvPr>
          <p:cNvSpPr txBox="1"/>
          <p:nvPr/>
        </p:nvSpPr>
        <p:spPr>
          <a:xfrm>
            <a:off x="7260044" y="5246881"/>
            <a:ext cx="179938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200" dirty="0"/>
              <a:t>Ziewanie przy szeroko otwartej buzi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0593A5B6-77AB-489D-8C83-FF3FDAAEAD55}"/>
              </a:ext>
            </a:extLst>
          </p:cNvPr>
          <p:cNvSpPr txBox="1"/>
          <p:nvPr/>
        </p:nvSpPr>
        <p:spPr>
          <a:xfrm>
            <a:off x="3991474" y="5592049"/>
            <a:ext cx="194652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200" dirty="0"/>
              <a:t>Wymawianie naprzemiennie i-o-i-o-i-o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29CBDB4D-A2F7-4FB3-A2E9-A6A3DABC9CA0}"/>
              </a:ext>
            </a:extLst>
          </p:cNvPr>
          <p:cNvSpPr txBox="1"/>
          <p:nvPr/>
        </p:nvSpPr>
        <p:spPr>
          <a:xfrm>
            <a:off x="1594536" y="6176164"/>
            <a:ext cx="1799381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200" dirty="0"/>
              <a:t>Wysyłanie całusków</a:t>
            </a:r>
          </a:p>
        </p:txBody>
      </p:sp>
      <p:sp>
        <p:nvSpPr>
          <p:cNvPr id="3" name="Owal 2">
            <a:extLst>
              <a:ext uri="{FF2B5EF4-FFF2-40B4-BE49-F238E27FC236}">
                <a16:creationId xmlns:a16="http://schemas.microsoft.com/office/drawing/2014/main" id="{41626673-BE5F-48FA-9526-163DD37308F7}"/>
              </a:ext>
            </a:extLst>
          </p:cNvPr>
          <p:cNvSpPr/>
          <p:nvPr/>
        </p:nvSpPr>
        <p:spPr>
          <a:xfrm>
            <a:off x="2319130" y="1762539"/>
            <a:ext cx="343402" cy="332584"/>
          </a:xfrm>
          <a:prstGeom prst="ellips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Owal 19">
            <a:extLst>
              <a:ext uri="{FF2B5EF4-FFF2-40B4-BE49-F238E27FC236}">
                <a16:creationId xmlns:a16="http://schemas.microsoft.com/office/drawing/2014/main" id="{D74353DE-C91C-4C31-8458-1A57E2E15BA3}"/>
              </a:ext>
            </a:extLst>
          </p:cNvPr>
          <p:cNvSpPr/>
          <p:nvPr/>
        </p:nvSpPr>
        <p:spPr>
          <a:xfrm>
            <a:off x="2423996" y="2339415"/>
            <a:ext cx="212970" cy="224076"/>
          </a:xfrm>
          <a:prstGeom prst="ellips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75706E95-5D6A-4126-ABBF-73DFCAE44C31}"/>
              </a:ext>
            </a:extLst>
          </p:cNvPr>
          <p:cNvSpPr/>
          <p:nvPr/>
        </p:nvSpPr>
        <p:spPr>
          <a:xfrm>
            <a:off x="2757668" y="1633968"/>
            <a:ext cx="160330" cy="147797"/>
          </a:xfrm>
          <a:prstGeom prst="ellips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C9E0B672-F6F4-49D1-8B77-97B1DF97F63E}"/>
              </a:ext>
            </a:extLst>
          </p:cNvPr>
          <p:cNvSpPr/>
          <p:nvPr/>
        </p:nvSpPr>
        <p:spPr>
          <a:xfrm>
            <a:off x="3485324" y="4850296"/>
            <a:ext cx="237320" cy="243598"/>
          </a:xfrm>
          <a:prstGeom prst="ellips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Owal 23">
            <a:extLst>
              <a:ext uri="{FF2B5EF4-FFF2-40B4-BE49-F238E27FC236}">
                <a16:creationId xmlns:a16="http://schemas.microsoft.com/office/drawing/2014/main" id="{7C8FE317-AA41-46B8-8C85-80DF5CEBE228}"/>
              </a:ext>
            </a:extLst>
          </p:cNvPr>
          <p:cNvSpPr/>
          <p:nvPr/>
        </p:nvSpPr>
        <p:spPr>
          <a:xfrm>
            <a:off x="3153906" y="4405128"/>
            <a:ext cx="343402" cy="332584"/>
          </a:xfrm>
          <a:prstGeom prst="ellips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Owal 31">
            <a:extLst>
              <a:ext uri="{FF2B5EF4-FFF2-40B4-BE49-F238E27FC236}">
                <a16:creationId xmlns:a16="http://schemas.microsoft.com/office/drawing/2014/main" id="{FBBEB1B9-C7C2-4FC3-ACE1-0CF8F8FEABA1}"/>
              </a:ext>
            </a:extLst>
          </p:cNvPr>
          <p:cNvSpPr/>
          <p:nvPr/>
        </p:nvSpPr>
        <p:spPr>
          <a:xfrm>
            <a:off x="3550943" y="4072544"/>
            <a:ext cx="343402" cy="332584"/>
          </a:xfrm>
          <a:prstGeom prst="ellips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Owal 32">
            <a:extLst>
              <a:ext uri="{FF2B5EF4-FFF2-40B4-BE49-F238E27FC236}">
                <a16:creationId xmlns:a16="http://schemas.microsoft.com/office/drawing/2014/main" id="{47FF6232-DB1E-4677-8E95-E15D8C90B033}"/>
              </a:ext>
            </a:extLst>
          </p:cNvPr>
          <p:cNvSpPr/>
          <p:nvPr/>
        </p:nvSpPr>
        <p:spPr>
          <a:xfrm>
            <a:off x="3256029" y="3708604"/>
            <a:ext cx="239014" cy="211992"/>
          </a:xfrm>
          <a:prstGeom prst="ellips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Owal 33">
            <a:extLst>
              <a:ext uri="{FF2B5EF4-FFF2-40B4-BE49-F238E27FC236}">
                <a16:creationId xmlns:a16="http://schemas.microsoft.com/office/drawing/2014/main" id="{2A912436-B2F8-40C1-A267-83CFF8BC5C9C}"/>
              </a:ext>
            </a:extLst>
          </p:cNvPr>
          <p:cNvSpPr/>
          <p:nvPr/>
        </p:nvSpPr>
        <p:spPr>
          <a:xfrm>
            <a:off x="5669380" y="1330461"/>
            <a:ext cx="343402" cy="332584"/>
          </a:xfrm>
          <a:prstGeom prst="ellips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Owal 34">
            <a:extLst>
              <a:ext uri="{FF2B5EF4-FFF2-40B4-BE49-F238E27FC236}">
                <a16:creationId xmlns:a16="http://schemas.microsoft.com/office/drawing/2014/main" id="{9532722C-FC33-4CBB-A7CE-9F8BFDDEF025}"/>
              </a:ext>
            </a:extLst>
          </p:cNvPr>
          <p:cNvSpPr/>
          <p:nvPr/>
        </p:nvSpPr>
        <p:spPr>
          <a:xfrm>
            <a:off x="5774246" y="1907337"/>
            <a:ext cx="212970" cy="224076"/>
          </a:xfrm>
          <a:prstGeom prst="ellips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Owal 35">
            <a:extLst>
              <a:ext uri="{FF2B5EF4-FFF2-40B4-BE49-F238E27FC236}">
                <a16:creationId xmlns:a16="http://schemas.microsoft.com/office/drawing/2014/main" id="{7ADF108E-0AF0-4287-A439-C943634C774C}"/>
              </a:ext>
            </a:extLst>
          </p:cNvPr>
          <p:cNvSpPr/>
          <p:nvPr/>
        </p:nvSpPr>
        <p:spPr>
          <a:xfrm>
            <a:off x="6107918" y="1201890"/>
            <a:ext cx="160330" cy="147797"/>
          </a:xfrm>
          <a:prstGeom prst="ellips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Owal 36">
            <a:extLst>
              <a:ext uri="{FF2B5EF4-FFF2-40B4-BE49-F238E27FC236}">
                <a16:creationId xmlns:a16="http://schemas.microsoft.com/office/drawing/2014/main" id="{3094C430-83E1-42E4-8E3D-C3C4AC3AF94E}"/>
              </a:ext>
            </a:extLst>
          </p:cNvPr>
          <p:cNvSpPr/>
          <p:nvPr/>
        </p:nvSpPr>
        <p:spPr>
          <a:xfrm>
            <a:off x="7763683" y="2471027"/>
            <a:ext cx="343402" cy="332584"/>
          </a:xfrm>
          <a:prstGeom prst="ellips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Owal 37">
            <a:extLst>
              <a:ext uri="{FF2B5EF4-FFF2-40B4-BE49-F238E27FC236}">
                <a16:creationId xmlns:a16="http://schemas.microsoft.com/office/drawing/2014/main" id="{F3439DEB-FD5B-48DF-A295-1D7A884E4601}"/>
              </a:ext>
            </a:extLst>
          </p:cNvPr>
          <p:cNvSpPr/>
          <p:nvPr/>
        </p:nvSpPr>
        <p:spPr>
          <a:xfrm>
            <a:off x="7700388" y="2885687"/>
            <a:ext cx="212970" cy="224076"/>
          </a:xfrm>
          <a:prstGeom prst="ellips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Owal 38">
            <a:extLst>
              <a:ext uri="{FF2B5EF4-FFF2-40B4-BE49-F238E27FC236}">
                <a16:creationId xmlns:a16="http://schemas.microsoft.com/office/drawing/2014/main" id="{F183CA85-E0EA-4998-987E-23BC82BE20CC}"/>
              </a:ext>
            </a:extLst>
          </p:cNvPr>
          <p:cNvSpPr/>
          <p:nvPr/>
        </p:nvSpPr>
        <p:spPr>
          <a:xfrm>
            <a:off x="7567275" y="2312849"/>
            <a:ext cx="160330" cy="147797"/>
          </a:xfrm>
          <a:prstGeom prst="ellips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Owal 39">
            <a:extLst>
              <a:ext uri="{FF2B5EF4-FFF2-40B4-BE49-F238E27FC236}">
                <a16:creationId xmlns:a16="http://schemas.microsoft.com/office/drawing/2014/main" id="{CD2CA005-6C28-43EB-8402-227E1AE38390}"/>
              </a:ext>
            </a:extLst>
          </p:cNvPr>
          <p:cNvSpPr/>
          <p:nvPr/>
        </p:nvSpPr>
        <p:spPr>
          <a:xfrm>
            <a:off x="6259430" y="3831265"/>
            <a:ext cx="343402" cy="332584"/>
          </a:xfrm>
          <a:prstGeom prst="ellips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Owal 40">
            <a:extLst>
              <a:ext uri="{FF2B5EF4-FFF2-40B4-BE49-F238E27FC236}">
                <a16:creationId xmlns:a16="http://schemas.microsoft.com/office/drawing/2014/main" id="{C5A9DC00-180A-4FCE-814B-F7612994C9F9}"/>
              </a:ext>
            </a:extLst>
          </p:cNvPr>
          <p:cNvSpPr/>
          <p:nvPr/>
        </p:nvSpPr>
        <p:spPr>
          <a:xfrm>
            <a:off x="6364296" y="4408141"/>
            <a:ext cx="212970" cy="224076"/>
          </a:xfrm>
          <a:prstGeom prst="ellips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Owal 42">
            <a:extLst>
              <a:ext uri="{FF2B5EF4-FFF2-40B4-BE49-F238E27FC236}">
                <a16:creationId xmlns:a16="http://schemas.microsoft.com/office/drawing/2014/main" id="{71432902-3388-4EF1-BABB-3598054891CE}"/>
              </a:ext>
            </a:extLst>
          </p:cNvPr>
          <p:cNvSpPr/>
          <p:nvPr/>
        </p:nvSpPr>
        <p:spPr>
          <a:xfrm>
            <a:off x="6609165" y="3473162"/>
            <a:ext cx="212970" cy="224076"/>
          </a:xfrm>
          <a:prstGeom prst="ellips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Owal 43">
            <a:extLst>
              <a:ext uri="{FF2B5EF4-FFF2-40B4-BE49-F238E27FC236}">
                <a16:creationId xmlns:a16="http://schemas.microsoft.com/office/drawing/2014/main" id="{C9375410-87C4-436E-8AC7-7E1748992B4D}"/>
              </a:ext>
            </a:extLst>
          </p:cNvPr>
          <p:cNvSpPr/>
          <p:nvPr/>
        </p:nvSpPr>
        <p:spPr>
          <a:xfrm>
            <a:off x="6348857" y="3263973"/>
            <a:ext cx="212970" cy="224076"/>
          </a:xfrm>
          <a:prstGeom prst="ellips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6328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3A6A76-AE5D-49AE-9D49-90C0F15482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DBF464-02EB-49E8-BED5-CCD9C0E092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5F9D5DC0-F10A-4613-AEEB-F3886E477D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A43566CA-E28A-4758-B656-13F767ECA8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517B8F0-793D-4F61-80A8-8CB87BC087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D139FBAF-C134-4E1A-9404-4C7FB029E8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DE9C77E-3EF1-4718-818D-55EA1600B7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DB10DB84-C347-472C-96BD-AD4340F03D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70CA661F-8359-442A-A42C-A0993AF8BB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75C8E99-F0B8-466B-A892-9E0643EAF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65DD307C-66C1-4F16-86F5-287334F7B6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44416C0-DB16-4364-B13C-2EC6F1A8A0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35C34377-EE92-4144-8E2B-2F01E55DF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Pomóż rybce dopłynąć do wodorostów, wykonaj wszystkie zadania. </a:t>
            </a:r>
          </a:p>
        </p:txBody>
      </p:sp>
      <p:pic>
        <p:nvPicPr>
          <p:cNvPr id="5" name="Obraz 4" descr="Obraz zawierający ryba, zwierzę, pomarańczowy, ptak&#10;&#10;Opis wygenerowany automatycznie">
            <a:extLst>
              <a:ext uri="{FF2B5EF4-FFF2-40B4-BE49-F238E27FC236}">
                <a16:creationId xmlns:a16="http://schemas.microsoft.com/office/drawing/2014/main" id="{91D4C094-9598-43B9-8944-3B3B3A06C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flipH="1">
            <a:off x="-34507" y="4686662"/>
            <a:ext cx="2906897" cy="1838007"/>
          </a:xfrm>
          <a:prstGeom prst="rect">
            <a:avLst/>
          </a:prstGeom>
        </p:spPr>
      </p:pic>
      <p:pic>
        <p:nvPicPr>
          <p:cNvPr id="21" name="Obraz 20" descr="Obraz zawierający roślina, kwiat&#10;&#10;Opis wygenerowany automatycznie">
            <a:extLst>
              <a:ext uri="{FF2B5EF4-FFF2-40B4-BE49-F238E27FC236}">
                <a16:creationId xmlns:a16="http://schemas.microsoft.com/office/drawing/2014/main" id="{5BDC728A-2580-416B-80EC-BC9A7EB08D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9213077" y="4566969"/>
            <a:ext cx="2048237" cy="2051645"/>
          </a:xfrm>
          <a:prstGeom prst="rect">
            <a:avLst/>
          </a:prstGeom>
        </p:spPr>
      </p:pic>
      <p:pic>
        <p:nvPicPr>
          <p:cNvPr id="22" name="Obraz 21" descr="Obraz zawierający roślina, kwiat&#10;&#10;Opis wygenerowany automatycznie">
            <a:extLst>
              <a:ext uri="{FF2B5EF4-FFF2-40B4-BE49-F238E27FC236}">
                <a16:creationId xmlns:a16="http://schemas.microsoft.com/office/drawing/2014/main" id="{1F67494C-A9E5-427E-9396-240FEEF4EE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8443502" y="4409777"/>
            <a:ext cx="2048237" cy="2051645"/>
          </a:xfrm>
          <a:prstGeom prst="rect">
            <a:avLst/>
          </a:prstGeom>
        </p:spPr>
      </p:pic>
      <p:pic>
        <p:nvPicPr>
          <p:cNvPr id="23" name="Obraz 22" descr="Obraz zawierający roślina, kwiat&#10;&#10;Opis wygenerowany automatycznie">
            <a:extLst>
              <a:ext uri="{FF2B5EF4-FFF2-40B4-BE49-F238E27FC236}">
                <a16:creationId xmlns:a16="http://schemas.microsoft.com/office/drawing/2014/main" id="{06E10D6A-27E4-4F90-B6F5-16B07E25CA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 flipH="1">
            <a:off x="9455791" y="4963547"/>
            <a:ext cx="2048237" cy="2051645"/>
          </a:xfrm>
          <a:prstGeom prst="rect">
            <a:avLst/>
          </a:prstGeom>
        </p:spPr>
      </p:pic>
      <p:sp>
        <p:nvSpPr>
          <p:cNvPr id="24" name="Dowolny kształt: kształt 23">
            <a:extLst>
              <a:ext uri="{FF2B5EF4-FFF2-40B4-BE49-F238E27FC236}">
                <a16:creationId xmlns:a16="http://schemas.microsoft.com/office/drawing/2014/main" id="{1EA7EC04-56F7-4950-9EB9-FDCD0F558833}"/>
              </a:ext>
            </a:extLst>
          </p:cNvPr>
          <p:cNvSpPr/>
          <p:nvPr/>
        </p:nvSpPr>
        <p:spPr>
          <a:xfrm>
            <a:off x="1955273" y="594080"/>
            <a:ext cx="9972671" cy="5437752"/>
          </a:xfrm>
          <a:custGeom>
            <a:avLst/>
            <a:gdLst>
              <a:gd name="connsiteX0" fmla="*/ 386874 w 9972671"/>
              <a:gd name="connsiteY0" fmla="*/ 4619604 h 5437752"/>
              <a:gd name="connsiteX1" fmla="*/ 1878790 w 9972671"/>
              <a:gd name="connsiteY1" fmla="*/ 4844194 h 5437752"/>
              <a:gd name="connsiteX2" fmla="*/ 2376095 w 9972671"/>
              <a:gd name="connsiteY2" fmla="*/ 3544783 h 5437752"/>
              <a:gd name="connsiteX3" fmla="*/ 547295 w 9972671"/>
              <a:gd name="connsiteY3" fmla="*/ 2790804 h 5437752"/>
              <a:gd name="connsiteX4" fmla="*/ 114159 w 9972671"/>
              <a:gd name="connsiteY4" fmla="*/ 3641036 h 5437752"/>
              <a:gd name="connsiteX5" fmla="*/ 2376095 w 9972671"/>
              <a:gd name="connsiteY5" fmla="*/ 3512699 h 5437752"/>
              <a:gd name="connsiteX6" fmla="*/ 2985695 w 9972671"/>
              <a:gd name="connsiteY6" fmla="*/ 2165162 h 5437752"/>
              <a:gd name="connsiteX7" fmla="*/ 4942832 w 9972671"/>
              <a:gd name="connsiteY7" fmla="*/ 1732025 h 5437752"/>
              <a:gd name="connsiteX8" fmla="*/ 4942832 w 9972671"/>
              <a:gd name="connsiteY8" fmla="*/ 3320194 h 5437752"/>
              <a:gd name="connsiteX9" fmla="*/ 2729022 w 9972671"/>
              <a:gd name="connsiteY9" fmla="*/ 2694552 h 5437752"/>
              <a:gd name="connsiteX10" fmla="*/ 2729022 w 9972671"/>
              <a:gd name="connsiteY10" fmla="*/ 1683899 h 5437752"/>
              <a:gd name="connsiteX11" fmla="*/ 6835801 w 9972671"/>
              <a:gd name="connsiteY11" fmla="*/ 1138467 h 5437752"/>
              <a:gd name="connsiteX12" fmla="*/ 8648559 w 9972671"/>
              <a:gd name="connsiteY12" fmla="*/ 2373709 h 5437752"/>
              <a:gd name="connsiteX13" fmla="*/ 9947969 w 9972671"/>
              <a:gd name="connsiteY13" fmla="*/ 1314931 h 5437752"/>
              <a:gd name="connsiteX14" fmla="*/ 9370453 w 9972671"/>
              <a:gd name="connsiteY14" fmla="*/ 224067 h 5437752"/>
              <a:gd name="connsiteX15" fmla="*/ 7798327 w 9972671"/>
              <a:gd name="connsiteY15" fmla="*/ 79688 h 5437752"/>
              <a:gd name="connsiteX16" fmla="*/ 6948095 w 9972671"/>
              <a:gd name="connsiteY16" fmla="*/ 1186594 h 5437752"/>
              <a:gd name="connsiteX17" fmla="*/ 6482874 w 9972671"/>
              <a:gd name="connsiteY17" fmla="*/ 2373709 h 5437752"/>
              <a:gd name="connsiteX18" fmla="*/ 7220811 w 9972671"/>
              <a:gd name="connsiteY18" fmla="*/ 3689162 h 5437752"/>
              <a:gd name="connsiteX19" fmla="*/ 8231464 w 9972671"/>
              <a:gd name="connsiteY19" fmla="*/ 5437752 h 543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972671" h="5437752">
                <a:moveTo>
                  <a:pt x="386874" y="4619604"/>
                </a:moveTo>
                <a:cubicBezTo>
                  <a:pt x="967063" y="4821467"/>
                  <a:pt x="1547253" y="5023331"/>
                  <a:pt x="1878790" y="4844194"/>
                </a:cubicBezTo>
                <a:cubicBezTo>
                  <a:pt x="2210327" y="4665057"/>
                  <a:pt x="2598011" y="3887015"/>
                  <a:pt x="2376095" y="3544783"/>
                </a:cubicBezTo>
                <a:cubicBezTo>
                  <a:pt x="2154179" y="3202551"/>
                  <a:pt x="924284" y="2774762"/>
                  <a:pt x="547295" y="2790804"/>
                </a:cubicBezTo>
                <a:cubicBezTo>
                  <a:pt x="170306" y="2806846"/>
                  <a:pt x="-190641" y="3520720"/>
                  <a:pt x="114159" y="3641036"/>
                </a:cubicBezTo>
                <a:cubicBezTo>
                  <a:pt x="418959" y="3761352"/>
                  <a:pt x="1897506" y="3758678"/>
                  <a:pt x="2376095" y="3512699"/>
                </a:cubicBezTo>
                <a:cubicBezTo>
                  <a:pt x="2854684" y="3266720"/>
                  <a:pt x="2557906" y="2461941"/>
                  <a:pt x="2985695" y="2165162"/>
                </a:cubicBezTo>
                <a:cubicBezTo>
                  <a:pt x="3413484" y="1868383"/>
                  <a:pt x="4616643" y="1539520"/>
                  <a:pt x="4942832" y="1732025"/>
                </a:cubicBezTo>
                <a:cubicBezTo>
                  <a:pt x="5269021" y="1924530"/>
                  <a:pt x="5311800" y="3159773"/>
                  <a:pt x="4942832" y="3320194"/>
                </a:cubicBezTo>
                <a:cubicBezTo>
                  <a:pt x="4573864" y="3480615"/>
                  <a:pt x="3097990" y="2967268"/>
                  <a:pt x="2729022" y="2694552"/>
                </a:cubicBezTo>
                <a:cubicBezTo>
                  <a:pt x="2360054" y="2421836"/>
                  <a:pt x="2044559" y="1943246"/>
                  <a:pt x="2729022" y="1683899"/>
                </a:cubicBezTo>
                <a:cubicBezTo>
                  <a:pt x="3413485" y="1424552"/>
                  <a:pt x="5849212" y="1023499"/>
                  <a:pt x="6835801" y="1138467"/>
                </a:cubicBezTo>
                <a:cubicBezTo>
                  <a:pt x="7822390" y="1253435"/>
                  <a:pt x="8129864" y="2344298"/>
                  <a:pt x="8648559" y="2373709"/>
                </a:cubicBezTo>
                <a:cubicBezTo>
                  <a:pt x="9167254" y="2403120"/>
                  <a:pt x="9827653" y="1673205"/>
                  <a:pt x="9947969" y="1314931"/>
                </a:cubicBezTo>
                <a:cubicBezTo>
                  <a:pt x="10068285" y="956657"/>
                  <a:pt x="9728727" y="429941"/>
                  <a:pt x="9370453" y="224067"/>
                </a:cubicBezTo>
                <a:cubicBezTo>
                  <a:pt x="9012179" y="18193"/>
                  <a:pt x="8202053" y="-80733"/>
                  <a:pt x="7798327" y="79688"/>
                </a:cubicBezTo>
                <a:cubicBezTo>
                  <a:pt x="7394601" y="240109"/>
                  <a:pt x="7167337" y="804257"/>
                  <a:pt x="6948095" y="1186594"/>
                </a:cubicBezTo>
                <a:cubicBezTo>
                  <a:pt x="6728853" y="1568931"/>
                  <a:pt x="6437421" y="1956614"/>
                  <a:pt x="6482874" y="2373709"/>
                </a:cubicBezTo>
                <a:cubicBezTo>
                  <a:pt x="6528327" y="2790804"/>
                  <a:pt x="6929379" y="3178488"/>
                  <a:pt x="7220811" y="3689162"/>
                </a:cubicBezTo>
                <a:cubicBezTo>
                  <a:pt x="7512243" y="4199836"/>
                  <a:pt x="7871853" y="4818794"/>
                  <a:pt x="8231464" y="5437752"/>
                </a:cubicBez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84709398-7046-4F40-A7AE-B4BB5D0608C7}"/>
              </a:ext>
            </a:extLst>
          </p:cNvPr>
          <p:cNvSpPr txBox="1"/>
          <p:nvPr/>
        </p:nvSpPr>
        <p:spPr>
          <a:xfrm>
            <a:off x="3353911" y="5495091"/>
            <a:ext cx="1860884" cy="64633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/>
              <a:t>Znajdź w domu coś okrągłego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22573D13-908D-4AFF-B1D4-62A0C08D7048}"/>
              </a:ext>
            </a:extLst>
          </p:cNvPr>
          <p:cNvSpPr txBox="1"/>
          <p:nvPr/>
        </p:nvSpPr>
        <p:spPr>
          <a:xfrm>
            <a:off x="671346" y="2985365"/>
            <a:ext cx="1860884" cy="64633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/>
              <a:t>Znajdź w domu coś czerwonego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1482EE6D-3144-40F5-A8DD-F7E0A98BC9B8}"/>
              </a:ext>
            </a:extLst>
          </p:cNvPr>
          <p:cNvSpPr txBox="1"/>
          <p:nvPr/>
        </p:nvSpPr>
        <p:spPr>
          <a:xfrm>
            <a:off x="5834480" y="3879482"/>
            <a:ext cx="1860884" cy="64633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/>
              <a:t>Znajdź w domu coś smacznego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A3C2FE4B-857C-49BD-9C2A-1AA0B3709C61}"/>
              </a:ext>
            </a:extLst>
          </p:cNvPr>
          <p:cNvSpPr txBox="1"/>
          <p:nvPr/>
        </p:nvSpPr>
        <p:spPr>
          <a:xfrm>
            <a:off x="3115412" y="1811551"/>
            <a:ext cx="1860884" cy="64633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/>
              <a:t>Znajdź w domu coś pachnącego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5BEBE235-D53C-4F0D-96D0-DBCE40247664}"/>
              </a:ext>
            </a:extLst>
          </p:cNvPr>
          <p:cNvSpPr txBox="1"/>
          <p:nvPr/>
        </p:nvSpPr>
        <p:spPr>
          <a:xfrm>
            <a:off x="9615715" y="623669"/>
            <a:ext cx="1787584" cy="64633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/>
              <a:t>Znajdź w domu coś zielonego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64493062-8ECF-49B9-A88C-828FCBD08B77}"/>
              </a:ext>
            </a:extLst>
          </p:cNvPr>
          <p:cNvSpPr txBox="1"/>
          <p:nvPr/>
        </p:nvSpPr>
        <p:spPr>
          <a:xfrm>
            <a:off x="9831220" y="2902520"/>
            <a:ext cx="2266057" cy="64633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/>
              <a:t>Znajdź w domu coś co służy do pisania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956A0239-8E4C-40B3-9610-0586D989FE5F}"/>
              </a:ext>
            </a:extLst>
          </p:cNvPr>
          <p:cNvSpPr txBox="1"/>
          <p:nvPr/>
        </p:nvSpPr>
        <p:spPr>
          <a:xfrm>
            <a:off x="8211471" y="4202647"/>
            <a:ext cx="2564609" cy="64633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/>
              <a:t>Znajdź w domu coś na czym można rysować</a:t>
            </a:r>
          </a:p>
        </p:txBody>
      </p:sp>
    </p:spTree>
    <p:extLst>
      <p:ext uri="{BB962C8B-B14F-4D97-AF65-F5344CB8AC3E}">
        <p14:creationId xmlns:p14="http://schemas.microsoft.com/office/powerpoint/2010/main" val="436879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B4D568-9BD1-4E87-B3AD-4A118BA8A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Śpiewamy razem z dzieckiem refren. Dokładnie PLUM </a:t>
            </a:r>
            <a:r>
              <a:rPr lang="pl-PL" dirty="0" err="1"/>
              <a:t>PLUM</a:t>
            </a:r>
            <a:r>
              <a:rPr lang="pl-PL" dirty="0"/>
              <a:t> </a:t>
            </a:r>
            <a:r>
              <a:rPr lang="pl-PL" dirty="0" err="1"/>
              <a:t>PLUM</a:t>
            </a:r>
            <a:r>
              <a:rPr lang="pl-PL" dirty="0"/>
              <a:t> </a:t>
            </a:r>
            <a:r>
              <a:rPr lang="pl-PL" dirty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pic>
        <p:nvPicPr>
          <p:cNvPr id="4" name="Multimedia online 3" title="ￅﾚpiewajￄﾅce Brzdￄﾅce - Kolorowa rybka - Piosenki dla dzieci">
            <a:hlinkClick r:id="" action="ppaction://media"/>
            <a:extLst>
              <a:ext uri="{FF2B5EF4-FFF2-40B4-BE49-F238E27FC236}">
                <a16:creationId xmlns:a16="http://schemas.microsoft.com/office/drawing/2014/main" id="{83CC8478-AD25-4119-AFFD-B2A3E83DF34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77334" y="2453458"/>
            <a:ext cx="7539014" cy="424037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F9E035D4-847A-4852-BE07-92A530D9EAF2}"/>
              </a:ext>
            </a:extLst>
          </p:cNvPr>
          <p:cNvSpPr txBox="1"/>
          <p:nvPr/>
        </p:nvSpPr>
        <p:spPr>
          <a:xfrm>
            <a:off x="677334" y="20267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hlinkClick r:id="rId4"/>
              </a:rPr>
              <a:t>https://www.youtube.com/watch?v=sdcJPxuJkl8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028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46A9A43-84C8-44C2-A61B-20F0084B1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725" y="337625"/>
            <a:ext cx="3236198" cy="3846802"/>
          </a:xfrm>
        </p:spPr>
        <p:txBody>
          <a:bodyPr/>
          <a:lstStyle/>
          <a:p>
            <a:r>
              <a:rPr lang="pl-PL" dirty="0"/>
              <a:t>Ćwiczenie grafomotoryczne. Wydrukuj obrazek, następnie połącz przerywane kreski. W ten sposób ozdobisz rybki pięknymi, kolorowymi łuskami. </a:t>
            </a:r>
          </a:p>
        </p:txBody>
      </p:sp>
      <p:pic>
        <p:nvPicPr>
          <p:cNvPr id="1026" name="Picture 2" descr="Użyj STRZAŁEK na KLAWIATURZE do przełączania zdjeć | Przedszkole ...">
            <a:extLst>
              <a:ext uri="{FF2B5EF4-FFF2-40B4-BE49-F238E27FC236}">
                <a16:creationId xmlns:a16="http://schemas.microsoft.com/office/drawing/2014/main" id="{9EF3771B-C0BD-442A-9F0B-877034C88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" t="4923" r="5757" b="2154"/>
          <a:stretch/>
        </p:blipFill>
        <p:spPr bwMode="auto">
          <a:xfrm>
            <a:off x="3924886" y="0"/>
            <a:ext cx="4965896" cy="687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936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35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3E5B491-2380-4F98-AB22-FEA0BF48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pl-PL"/>
              <a:t>Zagadki dla dzieci</a:t>
            </a:r>
          </a:p>
        </p:txBody>
      </p:sp>
      <p:sp>
        <p:nvSpPr>
          <p:cNvPr id="52" name="Isosceles Triangle 37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8F2C8359-1212-44EE-8AE0-60B5B9CE2A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0076050"/>
              </p:ext>
            </p:extLst>
          </p:nvPr>
        </p:nvGraphicFramePr>
        <p:xfrm>
          <a:off x="1286933" y="1382259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3082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A25E55-12FE-452D-97C2-05FCCBA58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0737" y="336773"/>
            <a:ext cx="2999023" cy="959729"/>
          </a:xfrm>
        </p:spPr>
        <p:txBody>
          <a:bodyPr>
            <a:normAutofit fontScale="90000"/>
          </a:bodyPr>
          <a:lstStyle/>
          <a:p>
            <a:r>
              <a:rPr lang="pl-PL" dirty="0"/>
              <a:t>Nazywamy wzory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EC9158-D8F4-4704-B7FF-F4A7EEA81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1168" y="1522122"/>
            <a:ext cx="4718674" cy="4048684"/>
          </a:xfrm>
        </p:spPr>
        <p:txBody>
          <a:bodyPr>
            <a:normAutofit/>
          </a:bodyPr>
          <a:lstStyle/>
          <a:p>
            <a:r>
              <a:rPr lang="pl-PL" dirty="0"/>
              <a:t>Rozmawiamy z dzieckiem o wzorach. </a:t>
            </a:r>
            <a:br>
              <a:rPr lang="pl-PL" dirty="0"/>
            </a:br>
            <a:r>
              <a:rPr lang="pl-PL" dirty="0"/>
              <a:t>Wyjaśniamy na jednej rybce np. „Pierwsza rybka ma żółtą, gładką głowę, na szyi ma paski, gładki niebieski brzuszek, czerwony ogon w białe kropki. Górną i dolną płetwę ma żółtą, ale w czerwone kropki. Płetwa boczna jest w paski: czerwone i żółte. </a:t>
            </a:r>
          </a:p>
          <a:p>
            <a:r>
              <a:rPr lang="pl-PL" dirty="0"/>
              <a:t>Staramy się analogicznie opisać z dzieckiem pozostałe rybki. Młodsze dzieci mogą pokazywać co mówimy lub nazywać tylko kolory bez wzoru (tj. w paski/pasiasty itd.) </a:t>
            </a:r>
          </a:p>
        </p:txBody>
      </p:sp>
      <p:pic>
        <p:nvPicPr>
          <p:cNvPr id="3074" name="Picture 2" descr="Miękka zabawka, rybki | Hoplik.pl">
            <a:extLst>
              <a:ext uri="{FF2B5EF4-FFF2-40B4-BE49-F238E27FC236}">
                <a16:creationId xmlns:a16="http://schemas.microsoft.com/office/drawing/2014/main" id="{AEA594DA-B92A-4C38-9364-16113AAE7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101"/>
            <a:ext cx="6251168" cy="669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988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0632D7-9E47-42C8-A920-A004EB67E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3254" y="3101926"/>
            <a:ext cx="3216812" cy="1469362"/>
          </a:xfrm>
        </p:spPr>
        <p:txBody>
          <a:bodyPr/>
          <a:lstStyle/>
          <a:p>
            <a:r>
              <a:rPr lang="pl-PL" dirty="0"/>
              <a:t>Wydrukuj. Połącz kreski i stwórz „bańki” pod wodą. Następnie możesz je wypełnić różnej wielkości kuleczkami z plasteliny. </a:t>
            </a:r>
          </a:p>
        </p:txBody>
      </p:sp>
      <p:pic>
        <p:nvPicPr>
          <p:cNvPr id="2050" name="Picture 2" descr="Index of /zuzel/juniorsport/grafomotoryka">
            <a:extLst>
              <a:ext uri="{FF2B5EF4-FFF2-40B4-BE49-F238E27FC236}">
                <a16:creationId xmlns:a16="http://schemas.microsoft.com/office/drawing/2014/main" id="{D6A3B540-DE58-4228-B4EE-0F83BA631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90"/>
            <a:ext cx="8923254" cy="679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917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9AAC73-270E-4CE7-A23A-EB89B77BF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 wiesz jak nazywają się te zwierzęta?</a:t>
            </a:r>
          </a:p>
        </p:txBody>
      </p:sp>
      <p:pic>
        <p:nvPicPr>
          <p:cNvPr id="4" name="Multimedia online 3" title="Zwierzeￌﾨta dla dzieci - Morskie zwierzeￌﾨta dla dzieci - Podwodny sￌﾁwiat zwierzaￌﾨt">
            <a:hlinkClick r:id="" action="ppaction://media"/>
            <a:extLst>
              <a:ext uri="{FF2B5EF4-FFF2-40B4-BE49-F238E27FC236}">
                <a16:creationId xmlns:a16="http://schemas.microsoft.com/office/drawing/2014/main" id="{7379C72E-C40A-426E-BAC4-656D83931F6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95541" y="2315852"/>
            <a:ext cx="6469637" cy="363917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EFB06B6-0A88-4EFC-BDD9-FE893295F5E4}"/>
              </a:ext>
            </a:extLst>
          </p:cNvPr>
          <p:cNvSpPr txBox="1"/>
          <p:nvPr/>
        </p:nvSpPr>
        <p:spPr>
          <a:xfrm>
            <a:off x="1495541" y="1896200"/>
            <a:ext cx="6215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hlinkClick r:id="rId4"/>
              </a:rPr>
              <a:t>https://www.youtube.com/watch?v=PiayEX0bqjo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191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565</Words>
  <Application>Microsoft Office PowerPoint</Application>
  <PresentationFormat>Panoramiczny</PresentationFormat>
  <Paragraphs>53</Paragraphs>
  <Slides>14</Slides>
  <Notes>0</Notes>
  <HiddenSlides>0</HiddenSlides>
  <MMClips>3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9" baseType="lpstr">
      <vt:lpstr>Arial</vt:lpstr>
      <vt:lpstr>Trebuchet MS</vt:lpstr>
      <vt:lpstr>Wingdings</vt:lpstr>
      <vt:lpstr>Wingdings 3</vt:lpstr>
      <vt:lpstr>Faseta</vt:lpstr>
      <vt:lpstr>Podwodny świat zwierząt</vt:lpstr>
      <vt:lpstr>Podwodna gimnastyka buzi i języka</vt:lpstr>
      <vt:lpstr>Pomóż rybce dopłynąć do wodorostów, wykonaj wszystkie zadania. </vt:lpstr>
      <vt:lpstr>Śpiewamy razem z dzieckiem refren. Dokładnie PLUM PLUM PLUM </vt:lpstr>
      <vt:lpstr>Prezentacja programu PowerPoint</vt:lpstr>
      <vt:lpstr>Zagadki dla dzieci</vt:lpstr>
      <vt:lpstr>Nazywamy wzory</vt:lpstr>
      <vt:lpstr>Prezentacja programu PowerPoint</vt:lpstr>
      <vt:lpstr>Czy wiesz jak nazywają się te zwierzęta?</vt:lpstr>
      <vt:lpstr>Pomysł na… własne akwarium </vt:lpstr>
      <vt:lpstr>Bajka </vt:lpstr>
      <vt:lpstr>Pytania do bajki</vt:lpstr>
      <vt:lpstr>Opowiedz, co widzisz na obrazku. </vt:lpstr>
      <vt:lpstr>Dla starszych dzieci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Podwodny świat zwierząt</dc:title>
  <dc:creator>Chmielewska Ewelina ec62859</dc:creator>
  <cp:lastModifiedBy>Hewlett-Packard Company</cp:lastModifiedBy>
  <cp:revision>14</cp:revision>
  <dcterms:created xsi:type="dcterms:W3CDTF">2020-05-18T20:04:33Z</dcterms:created>
  <dcterms:modified xsi:type="dcterms:W3CDTF">2020-05-19T11:42:47Z</dcterms:modified>
</cp:coreProperties>
</file>